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48" r:id="rId44"/>
    <p:sldId id="722" r:id="rId45"/>
    <p:sldId id="749" r:id="rId46"/>
    <p:sldId id="750" r:id="rId47"/>
    <p:sldId id="751" r:id="rId48"/>
    <p:sldId id="752" r:id="rId49"/>
    <p:sldId id="753" r:id="rId50"/>
    <p:sldId id="745" r:id="rId51"/>
    <p:sldId id="754" r:id="rId52"/>
    <p:sldId id="755" r:id="rId53"/>
    <p:sldId id="756" r:id="rId54"/>
    <p:sldId id="757" r:id="rId55"/>
    <p:sldId id="758" r:id="rId56"/>
    <p:sldId id="759" r:id="rId57"/>
    <p:sldId id="278" r:id="rId58"/>
    <p:sldId id="760" r:id="rId59"/>
    <p:sldId id="307" r:id="rId60"/>
    <p:sldId id="306" r:id="rId61"/>
    <p:sldId id="309" r:id="rId62"/>
    <p:sldId id="779" r:id="rId63"/>
    <p:sldId id="796" r:id="rId64"/>
    <p:sldId id="299" r:id="rId65"/>
    <p:sldId id="312" r:id="rId66"/>
    <p:sldId id="292" r:id="rId67"/>
    <p:sldId id="780" r:id="rId68"/>
    <p:sldId id="797" r:id="rId69"/>
    <p:sldId id="285" r:id="rId70"/>
    <p:sldId id="311" r:id="rId71"/>
    <p:sldId id="287" r:id="rId72"/>
    <p:sldId id="781" r:id="rId73"/>
    <p:sldId id="782" r:id="rId74"/>
    <p:sldId id="293" r:id="rId75"/>
    <p:sldId id="295" r:id="rId76"/>
    <p:sldId id="301" r:id="rId77"/>
    <p:sldId id="288" r:id="rId78"/>
    <p:sldId id="296" r:id="rId79"/>
    <p:sldId id="783" r:id="rId80"/>
    <p:sldId id="314" r:id="rId81"/>
    <p:sldId id="310" r:id="rId82"/>
    <p:sldId id="313" r:id="rId83"/>
    <p:sldId id="316" r:id="rId84"/>
    <p:sldId id="315" r:id="rId85"/>
    <p:sldId id="784" r:id="rId86"/>
    <p:sldId id="785" r:id="rId87"/>
    <p:sldId id="786" r:id="rId88"/>
    <p:sldId id="257" r:id="rId89"/>
    <p:sldId id="317" r:id="rId90"/>
    <p:sldId id="318" r:id="rId91"/>
    <p:sldId id="319" r:id="rId92"/>
    <p:sldId id="320" r:id="rId93"/>
    <p:sldId id="268" r:id="rId94"/>
    <p:sldId id="2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854"/>
    <p:restoredTop sz="95659"/>
  </p:normalViewPr>
  <p:slideViewPr>
    <p:cSldViewPr snapToGrid="0" snapToObjects="1">
      <p:cViewPr varScale="1">
        <p:scale>
          <a:sx n="127" d="100"/>
          <a:sy n="127" d="100"/>
        </p:scale>
        <p:origin x="552"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50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418365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39391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52347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634610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2468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446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18: Acoustic Standing Wave</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Rectangle 2">
            <a:extLst>
              <a:ext uri="{FF2B5EF4-FFF2-40B4-BE49-F238E27FC236}">
                <a16:creationId xmlns:a16="http://schemas.microsoft.com/office/drawing/2014/main" id="{AD72AF8E-A523-4949-8624-13DC85CDCEA5}"/>
              </a:ext>
            </a:extLst>
          </p:cNvPr>
          <p:cNvSpPr/>
          <p:nvPr/>
        </p:nvSpPr>
        <p:spPr>
          <a:xfrm>
            <a:off x="1145629" y="1322088"/>
            <a:ext cx="6096000" cy="1938992"/>
          </a:xfrm>
          <a:prstGeom prst="rect">
            <a:avLst/>
          </a:prstGeom>
        </p:spPr>
        <p:txBody>
          <a:bodyPr>
            <a:spAutoFit/>
          </a:bodyPr>
          <a:lstStyle/>
          <a:p>
            <a:pPr marL="342900" indent="-342900">
              <a:buFont typeface="Arial" panose="020B0604020202020204" pitchFamily="34" charset="0"/>
              <a:buChar char="•"/>
            </a:pPr>
            <a:r>
              <a:rPr lang="en-US" sz="2000" dirty="0">
                <a:ea typeface="Arial" charset="0"/>
                <a:cs typeface="Arial" charset="0"/>
              </a:rPr>
              <a:t>NPN, PNP</a:t>
            </a:r>
          </a:p>
          <a:p>
            <a:pPr marL="342900" indent="-342900">
              <a:buFont typeface="Arial" panose="020B0604020202020204" pitchFamily="34" charset="0"/>
              <a:buChar char="•"/>
            </a:pPr>
            <a:r>
              <a:rPr lang="en-US" sz="2000" dirty="0">
                <a:ea typeface="Arial" charset="0"/>
                <a:cs typeface="Arial" charset="0"/>
              </a:rPr>
              <a:t>Model</a:t>
            </a:r>
          </a:p>
          <a:p>
            <a:pPr marL="342900" indent="-342900">
              <a:buFont typeface="Arial" panose="020B0604020202020204" pitchFamily="34" charset="0"/>
              <a:buChar char="•"/>
            </a:pP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 = 𝛼</a:t>
            </a:r>
            <a:r>
              <a:rPr lang="en-US" sz="2000" dirty="0" err="1">
                <a:ea typeface="Arial" charset="0"/>
                <a:cs typeface="Arial" charset="0"/>
              </a:rPr>
              <a:t>i</a:t>
            </a:r>
            <a:r>
              <a:rPr lang="en-US" sz="2000" baseline="-25000" dirty="0" err="1">
                <a:ea typeface="Arial" charset="0"/>
                <a:cs typeface="Arial" charset="0"/>
              </a:rPr>
              <a:t>E</a:t>
            </a:r>
            <a:endParaRPr lang="en-US" sz="2000" baseline="-25000" dirty="0">
              <a:ea typeface="Arial" charset="0"/>
              <a:cs typeface="Arial" charset="0"/>
            </a:endParaRPr>
          </a:p>
          <a:p>
            <a:pPr marL="342900" indent="-342900">
              <a:buFont typeface="Arial" panose="020B0604020202020204" pitchFamily="34" charset="0"/>
              <a:buChar char="•"/>
            </a:pP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 𝛽</a:t>
            </a:r>
            <a:r>
              <a:rPr lang="en-US" sz="2000" dirty="0" err="1">
                <a:ea typeface="Arial" charset="0"/>
                <a:cs typeface="Arial" charset="0"/>
              </a:rPr>
              <a:t>i</a:t>
            </a:r>
            <a:r>
              <a:rPr lang="en-US" sz="2000" baseline="-25000" dirty="0" err="1">
                <a:ea typeface="Arial" charset="0"/>
                <a:cs typeface="Arial" charset="0"/>
              </a:rPr>
              <a:t>B</a:t>
            </a:r>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𝛽 = 𝛼/(1- 𝛼)</a:t>
            </a:r>
          </a:p>
          <a:p>
            <a:pPr marL="342900" indent="-342900">
              <a:buFont typeface="Arial" panose="020B0604020202020204" pitchFamily="34" charset="0"/>
              <a:buChar char="•"/>
            </a:pPr>
            <a:r>
              <a:rPr lang="en-US" sz="2000" dirty="0">
                <a:ea typeface="Arial" charset="0"/>
                <a:cs typeface="Arial" charset="0"/>
              </a:rPr>
              <a:t>𝛽 ∼ 100</a:t>
            </a:r>
          </a:p>
        </p:txBody>
      </p:sp>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Switches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sp>
        <p:nvSpPr>
          <p:cNvPr id="3" name="Rectangle 2">
            <a:extLst>
              <a:ext uri="{FF2B5EF4-FFF2-40B4-BE49-F238E27FC236}">
                <a16:creationId xmlns:a16="http://schemas.microsoft.com/office/drawing/2014/main" id="{AD72AF8E-A523-4949-8624-13DC85CDCEA5}"/>
              </a:ext>
            </a:extLst>
          </p:cNvPr>
          <p:cNvSpPr/>
          <p:nvPr/>
        </p:nvSpPr>
        <p:spPr>
          <a:xfrm>
            <a:off x="1145628" y="1322088"/>
            <a:ext cx="10187389" cy="4427546"/>
          </a:xfrm>
          <a:prstGeom prst="rect">
            <a:avLst/>
          </a:prstGeom>
        </p:spPr>
        <p:txBody>
          <a:bodyPr>
            <a:noAutofit/>
          </a:bodyPr>
          <a:lstStyle/>
          <a:p>
            <a:pPr marL="342900" indent="-342900">
              <a:buFont typeface="Arial" panose="020B0604020202020204" pitchFamily="34" charset="0"/>
              <a:buChar char="•"/>
            </a:pPr>
            <a:endParaRPr lang="en-US" sz="2000" dirty="0">
              <a:ea typeface="Arial" charset="0"/>
              <a:cs typeface="Arial" charset="0"/>
            </a:endParaRPr>
          </a:p>
        </p:txBody>
      </p:sp>
    </p:spTree>
    <p:extLst>
      <p:ext uri="{BB962C8B-B14F-4D97-AF65-F5344CB8AC3E}">
        <p14:creationId xmlns:p14="http://schemas.microsoft.com/office/powerpoint/2010/main" val="299647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marL="457200" indent="-457200" algn="l">
              <a:buFont typeface="+mj-lt"/>
              <a:buAutoNum type="arabicPeriod"/>
            </a:pPr>
            <a:r>
              <a:rPr lang="en-US" sz="2000" dirty="0">
                <a:latin typeface="Arial" charset="0"/>
                <a:ea typeface="Arial" charset="0"/>
                <a:cs typeface="Arial" charset="0"/>
              </a:rPr>
              <a:t>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collector amplifier continued</a:t>
            </a:r>
          </a:p>
        </p:txBody>
      </p:sp>
      <p:sp>
        <p:nvSpPr>
          <p:cNvPr id="96" name="TextBox 95">
            <a:extLst>
              <a:ext uri="{FF2B5EF4-FFF2-40B4-BE49-F238E27FC236}">
                <a16:creationId xmlns:a16="http://schemas.microsoft.com/office/drawing/2014/main" id="{BEC6E07A-8444-DB47-AF81-DFAEFB6E776E}"/>
              </a:ext>
            </a:extLst>
          </p:cNvPr>
          <p:cNvSpPr txBox="1"/>
          <p:nvPr/>
        </p:nvSpPr>
        <p:spPr>
          <a:xfrm>
            <a:off x="117992" y="4839121"/>
            <a:ext cx="3691395" cy="338554"/>
          </a:xfrm>
          <a:prstGeom prst="rect">
            <a:avLst/>
          </a:prstGeom>
          <a:noFill/>
        </p:spPr>
        <p:txBody>
          <a:bodyPr wrap="none" rtlCol="0">
            <a:spAutoFit/>
          </a:bodyPr>
          <a:lstStyle/>
          <a:p>
            <a:r>
              <a:rPr lang="en-US" sz="1600" dirty="0"/>
              <a:t>Common collector amp (Emitter Follower)</a:t>
            </a:r>
          </a:p>
        </p:txBody>
      </p:sp>
      <p:grpSp>
        <p:nvGrpSpPr>
          <p:cNvPr id="2" name="Group 1">
            <a:extLst>
              <a:ext uri="{FF2B5EF4-FFF2-40B4-BE49-F238E27FC236}">
                <a16:creationId xmlns:a16="http://schemas.microsoft.com/office/drawing/2014/main" id="{509E9320-4641-6047-9945-32457A26191C}"/>
              </a:ext>
            </a:extLst>
          </p:cNvPr>
          <p:cNvGrpSpPr/>
          <p:nvPr/>
        </p:nvGrpSpPr>
        <p:grpSpPr>
          <a:xfrm>
            <a:off x="298841" y="1620981"/>
            <a:ext cx="2740916" cy="2811732"/>
            <a:chOff x="130676" y="2003501"/>
            <a:chExt cx="2740916" cy="2811732"/>
          </a:xfrm>
        </p:grpSpPr>
        <p:grpSp>
          <p:nvGrpSpPr>
            <p:cNvPr id="74" name="Group 478">
              <a:extLst>
                <a:ext uri="{FF2B5EF4-FFF2-40B4-BE49-F238E27FC236}">
                  <a16:creationId xmlns:a16="http://schemas.microsoft.com/office/drawing/2014/main" id="{4BE58D1A-9DC5-3747-ADC0-58F2F0D88B12}"/>
                </a:ext>
              </a:extLst>
            </p:cNvPr>
            <p:cNvGrpSpPr>
              <a:grpSpLocks/>
            </p:cNvGrpSpPr>
            <p:nvPr/>
          </p:nvGrpSpPr>
          <p:grpSpPr bwMode="auto">
            <a:xfrm flipH="1">
              <a:off x="1603576" y="3199365"/>
              <a:ext cx="401622" cy="609600"/>
              <a:chOff x="4656" y="1344"/>
              <a:chExt cx="192" cy="384"/>
            </a:xfrm>
          </p:grpSpPr>
          <p:sp>
            <p:nvSpPr>
              <p:cNvPr id="77" name="Freeform 76">
                <a:extLst>
                  <a:ext uri="{FF2B5EF4-FFF2-40B4-BE49-F238E27FC236}">
                    <a16:creationId xmlns:a16="http://schemas.microsoft.com/office/drawing/2014/main" id="{F5DD3DD4-B7FB-E44E-9CAA-30D7A773EE06}"/>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Line 36">
                <a:extLst>
                  <a:ext uri="{FF2B5EF4-FFF2-40B4-BE49-F238E27FC236}">
                    <a16:creationId xmlns:a16="http://schemas.microsoft.com/office/drawing/2014/main" id="{67431298-4097-AD45-9B02-403C7B63079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Line 37">
                <a:extLst>
                  <a:ext uri="{FF2B5EF4-FFF2-40B4-BE49-F238E27FC236}">
                    <a16:creationId xmlns:a16="http://schemas.microsoft.com/office/drawing/2014/main" id="{5828A037-BBF3-7947-B576-1CB90C77C9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0" name="Freeform 79">
                <a:extLst>
                  <a:ext uri="{FF2B5EF4-FFF2-40B4-BE49-F238E27FC236}">
                    <a16:creationId xmlns:a16="http://schemas.microsoft.com/office/drawing/2014/main" id="{C8FC2AC2-FBB2-1645-9F40-B5ADB7A1710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1" name="Group 207">
              <a:extLst>
                <a:ext uri="{FF2B5EF4-FFF2-40B4-BE49-F238E27FC236}">
                  <a16:creationId xmlns:a16="http://schemas.microsoft.com/office/drawing/2014/main" id="{C4347D43-34FD-BF4B-ADF6-50EE57CCE6AF}"/>
                </a:ext>
              </a:extLst>
            </p:cNvPr>
            <p:cNvGrpSpPr>
              <a:grpSpLocks/>
            </p:cNvGrpSpPr>
            <p:nvPr/>
          </p:nvGrpSpPr>
          <p:grpSpPr bwMode="auto">
            <a:xfrm>
              <a:off x="486126" y="3518450"/>
              <a:ext cx="304800" cy="762000"/>
              <a:chOff x="4560" y="2400"/>
              <a:chExt cx="192" cy="480"/>
            </a:xfrm>
          </p:grpSpPr>
          <p:sp>
            <p:nvSpPr>
              <p:cNvPr id="82" name="Oval 111">
                <a:extLst>
                  <a:ext uri="{FF2B5EF4-FFF2-40B4-BE49-F238E27FC236}">
                    <a16:creationId xmlns:a16="http://schemas.microsoft.com/office/drawing/2014/main" id="{7BEA7D3B-3890-0F48-A7F3-26649503C5CA}"/>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3" name="Line 112">
                <a:extLst>
                  <a:ext uri="{FF2B5EF4-FFF2-40B4-BE49-F238E27FC236}">
                    <a16:creationId xmlns:a16="http://schemas.microsoft.com/office/drawing/2014/main" id="{29B2FE08-9C60-9C41-87CA-7B81BC8B72E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4" name="Line 113">
                <a:extLst>
                  <a:ext uri="{FF2B5EF4-FFF2-40B4-BE49-F238E27FC236}">
                    <a16:creationId xmlns:a16="http://schemas.microsoft.com/office/drawing/2014/main" id="{0E2DF4BC-69E2-4443-B427-AB44F6D5B98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5" name="Group 117">
                <a:extLst>
                  <a:ext uri="{FF2B5EF4-FFF2-40B4-BE49-F238E27FC236}">
                    <a16:creationId xmlns:a16="http://schemas.microsoft.com/office/drawing/2014/main" id="{9F910756-0621-9245-8430-2F88AA04CA9A}"/>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125EA9C7-08B5-E340-A32D-8114F3240BA7}"/>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7" name="Arc 119">
                  <a:extLst>
                    <a:ext uri="{FF2B5EF4-FFF2-40B4-BE49-F238E27FC236}">
                      <a16:creationId xmlns:a16="http://schemas.microsoft.com/office/drawing/2014/main" id="{87A51C79-40D3-1740-B159-5BFCEBDA5D9E}"/>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8" name="Straight Connector 87">
              <a:extLst>
                <a:ext uri="{FF2B5EF4-FFF2-40B4-BE49-F238E27FC236}">
                  <a16:creationId xmlns:a16="http://schemas.microsoft.com/office/drawing/2014/main" id="{7CFD4147-5309-6942-957A-2F07C564733D}"/>
                </a:ext>
              </a:extLst>
            </p:cNvPr>
            <p:cNvCxnSpPr/>
            <p:nvPr/>
          </p:nvCxnSpPr>
          <p:spPr>
            <a:xfrm>
              <a:off x="1095726" y="350261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9" name="Group 222">
              <a:extLst>
                <a:ext uri="{FF2B5EF4-FFF2-40B4-BE49-F238E27FC236}">
                  <a16:creationId xmlns:a16="http://schemas.microsoft.com/office/drawing/2014/main" id="{D51C5F75-D5BE-EF4A-9025-5C21F20F7F1B}"/>
                </a:ext>
              </a:extLst>
            </p:cNvPr>
            <p:cNvGrpSpPr>
              <a:grpSpLocks/>
            </p:cNvGrpSpPr>
            <p:nvPr/>
          </p:nvGrpSpPr>
          <p:grpSpPr bwMode="auto">
            <a:xfrm>
              <a:off x="486126" y="4125433"/>
              <a:ext cx="304800" cy="381000"/>
              <a:chOff x="4272" y="3072"/>
              <a:chExt cx="192" cy="240"/>
            </a:xfrm>
          </p:grpSpPr>
          <p:sp>
            <p:nvSpPr>
              <p:cNvPr id="90" name="Line 99">
                <a:extLst>
                  <a:ext uri="{FF2B5EF4-FFF2-40B4-BE49-F238E27FC236}">
                    <a16:creationId xmlns:a16="http://schemas.microsoft.com/office/drawing/2014/main" id="{1241A021-CFF4-3547-A8FC-AA90CAA2E4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0">
                <a:extLst>
                  <a:ext uri="{FF2B5EF4-FFF2-40B4-BE49-F238E27FC236}">
                    <a16:creationId xmlns:a16="http://schemas.microsoft.com/office/drawing/2014/main" id="{862E8283-5F73-D343-97A8-8245C2CA29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1">
                <a:extLst>
                  <a:ext uri="{FF2B5EF4-FFF2-40B4-BE49-F238E27FC236}">
                    <a16:creationId xmlns:a16="http://schemas.microsoft.com/office/drawing/2014/main" id="{99501E0E-1452-D14A-845B-0CCD6F7E92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2">
                <a:extLst>
                  <a:ext uri="{FF2B5EF4-FFF2-40B4-BE49-F238E27FC236}">
                    <a16:creationId xmlns:a16="http://schemas.microsoft.com/office/drawing/2014/main" id="{AD174DE7-6470-864C-AEE4-7F51C6F8F2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3">
                <a:extLst>
                  <a:ext uri="{FF2B5EF4-FFF2-40B4-BE49-F238E27FC236}">
                    <a16:creationId xmlns:a16="http://schemas.microsoft.com/office/drawing/2014/main" id="{B1F6BC0B-DF0B-034E-965B-6D115B04244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5" name="Line 104">
                <a:extLst>
                  <a:ext uri="{FF2B5EF4-FFF2-40B4-BE49-F238E27FC236}">
                    <a16:creationId xmlns:a16="http://schemas.microsoft.com/office/drawing/2014/main" id="{C9D1A4F6-9010-EE42-82B1-CC34D0C9814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7" name="Group 210">
              <a:extLst>
                <a:ext uri="{FF2B5EF4-FFF2-40B4-BE49-F238E27FC236}">
                  <a16:creationId xmlns:a16="http://schemas.microsoft.com/office/drawing/2014/main" id="{4254AE52-A73F-1347-BDD6-08DB08307D1D}"/>
                </a:ext>
              </a:extLst>
            </p:cNvPr>
            <p:cNvGrpSpPr>
              <a:grpSpLocks/>
            </p:cNvGrpSpPr>
            <p:nvPr/>
          </p:nvGrpSpPr>
          <p:grpSpPr bwMode="auto">
            <a:xfrm rot="16200000">
              <a:off x="867126" y="3123165"/>
              <a:ext cx="304800" cy="762000"/>
              <a:chOff x="3216" y="1728"/>
              <a:chExt cx="192" cy="480"/>
            </a:xfrm>
          </p:grpSpPr>
          <p:sp>
            <p:nvSpPr>
              <p:cNvPr id="98" name="Line 8">
                <a:extLst>
                  <a:ext uri="{FF2B5EF4-FFF2-40B4-BE49-F238E27FC236}">
                    <a16:creationId xmlns:a16="http://schemas.microsoft.com/office/drawing/2014/main" id="{719F50E1-12AB-2C46-9127-90026243E7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9">
                <a:extLst>
                  <a:ext uri="{FF2B5EF4-FFF2-40B4-BE49-F238E27FC236}">
                    <a16:creationId xmlns:a16="http://schemas.microsoft.com/office/drawing/2014/main" id="{35170E41-5B31-7C4E-9150-0C2456A2FA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0">
                <a:extLst>
                  <a:ext uri="{FF2B5EF4-FFF2-40B4-BE49-F238E27FC236}">
                    <a16:creationId xmlns:a16="http://schemas.microsoft.com/office/drawing/2014/main" id="{0BCC40DE-0FC1-404C-A191-5EF8F90414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1">
                <a:extLst>
                  <a:ext uri="{FF2B5EF4-FFF2-40B4-BE49-F238E27FC236}">
                    <a16:creationId xmlns:a16="http://schemas.microsoft.com/office/drawing/2014/main" id="{7E06813C-7723-9249-87CB-FA51CBDC7E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2" name="Freeform 12">
              <a:extLst>
                <a:ext uri="{FF2B5EF4-FFF2-40B4-BE49-F238E27FC236}">
                  <a16:creationId xmlns:a16="http://schemas.microsoft.com/office/drawing/2014/main" id="{FF12DA97-96D9-5644-9A5D-ECE201BE1B9F}"/>
                </a:ext>
              </a:extLst>
            </p:cNvPr>
            <p:cNvSpPr>
              <a:spLocks/>
            </p:cNvSpPr>
            <p:nvPr/>
          </p:nvSpPr>
          <p:spPr bwMode="auto">
            <a:xfrm flipH="1">
              <a:off x="1471796" y="27726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3" name="Straight Connector 102">
              <a:extLst>
                <a:ext uri="{FF2B5EF4-FFF2-40B4-BE49-F238E27FC236}">
                  <a16:creationId xmlns:a16="http://schemas.microsoft.com/office/drawing/2014/main" id="{6C7E3700-7C4D-004D-ACC8-3668DF42D736}"/>
                </a:ext>
              </a:extLst>
            </p:cNvPr>
            <p:cNvCxnSpPr>
              <a:cxnSpLocks/>
            </p:cNvCxnSpPr>
            <p:nvPr/>
          </p:nvCxnSpPr>
          <p:spPr>
            <a:xfrm>
              <a:off x="1984576" y="3199365"/>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CA067A8-B57B-FD47-A926-CEC91B3B048D}"/>
                </a:ext>
              </a:extLst>
            </p:cNvPr>
            <p:cNvCxnSpPr/>
            <p:nvPr/>
          </p:nvCxnSpPr>
          <p:spPr>
            <a:xfrm flipV="1">
              <a:off x="1549440" y="2473194"/>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CE31835-8343-4840-BACE-F7D591C265C4}"/>
                </a:ext>
              </a:extLst>
            </p:cNvPr>
            <p:cNvCxnSpPr/>
            <p:nvPr/>
          </p:nvCxnSpPr>
          <p:spPr>
            <a:xfrm rot="10800000">
              <a:off x="1561488" y="2466796"/>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6A29695-0E29-6843-B130-484E54A44565}"/>
                </a:ext>
              </a:extLst>
            </p:cNvPr>
            <p:cNvCxnSpPr/>
            <p:nvPr/>
          </p:nvCxnSpPr>
          <p:spPr>
            <a:xfrm rot="5400000" flipH="1" flipV="1">
              <a:off x="1804743" y="2304672"/>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03375EF-84F7-2941-9701-296954D8A8C6}"/>
                </a:ext>
              </a:extLst>
            </p:cNvPr>
            <p:cNvSpPr txBox="1"/>
            <p:nvPr/>
          </p:nvSpPr>
          <p:spPr>
            <a:xfrm>
              <a:off x="2067991" y="3956673"/>
              <a:ext cx="400505" cy="276999"/>
            </a:xfrm>
            <a:prstGeom prst="rect">
              <a:avLst/>
            </a:prstGeom>
            <a:noFill/>
          </p:spPr>
          <p:txBody>
            <a:bodyPr wrap="square" rtlCol="0">
              <a:spAutoFit/>
            </a:bodyPr>
            <a:lstStyle/>
            <a:p>
              <a:r>
                <a:rPr lang="en-US" sz="1200" dirty="0"/>
                <a:t>R</a:t>
              </a:r>
              <a:r>
                <a:rPr lang="en-US" sz="1200" baseline="-25000" dirty="0"/>
                <a:t>E</a:t>
              </a:r>
            </a:p>
          </p:txBody>
        </p:sp>
        <p:sp>
          <p:nvSpPr>
            <p:cNvPr id="108" name="TextBox 107">
              <a:extLst>
                <a:ext uri="{FF2B5EF4-FFF2-40B4-BE49-F238E27FC236}">
                  <a16:creationId xmlns:a16="http://schemas.microsoft.com/office/drawing/2014/main" id="{CA5CB89D-75D3-5749-BDCD-6D7A24112650}"/>
                </a:ext>
              </a:extLst>
            </p:cNvPr>
            <p:cNvSpPr txBox="1"/>
            <p:nvPr/>
          </p:nvSpPr>
          <p:spPr>
            <a:xfrm>
              <a:off x="1100478" y="2787567"/>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9" name="TextBox 108">
              <a:extLst>
                <a:ext uri="{FF2B5EF4-FFF2-40B4-BE49-F238E27FC236}">
                  <a16:creationId xmlns:a16="http://schemas.microsoft.com/office/drawing/2014/main" id="{D4E5DA1D-1C33-8141-9204-8E9A93A32A32}"/>
                </a:ext>
              </a:extLst>
            </p:cNvPr>
            <p:cNvSpPr txBox="1"/>
            <p:nvPr/>
          </p:nvSpPr>
          <p:spPr>
            <a:xfrm>
              <a:off x="675484" y="3058633"/>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10" name="Group 222">
              <a:extLst>
                <a:ext uri="{FF2B5EF4-FFF2-40B4-BE49-F238E27FC236}">
                  <a16:creationId xmlns:a16="http://schemas.microsoft.com/office/drawing/2014/main" id="{54A01708-0130-AE49-94BB-2C2F9525283D}"/>
                </a:ext>
              </a:extLst>
            </p:cNvPr>
            <p:cNvGrpSpPr>
              <a:grpSpLocks/>
            </p:cNvGrpSpPr>
            <p:nvPr/>
          </p:nvGrpSpPr>
          <p:grpSpPr bwMode="auto">
            <a:xfrm>
              <a:off x="1849125" y="4434233"/>
              <a:ext cx="304800" cy="381000"/>
              <a:chOff x="4272" y="3072"/>
              <a:chExt cx="192" cy="240"/>
            </a:xfrm>
          </p:grpSpPr>
          <p:sp>
            <p:nvSpPr>
              <p:cNvPr id="111" name="Line 99">
                <a:extLst>
                  <a:ext uri="{FF2B5EF4-FFF2-40B4-BE49-F238E27FC236}">
                    <a16:creationId xmlns:a16="http://schemas.microsoft.com/office/drawing/2014/main" id="{5D374506-A247-474C-816F-64B4AA2A946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0">
                <a:extLst>
                  <a:ext uri="{FF2B5EF4-FFF2-40B4-BE49-F238E27FC236}">
                    <a16:creationId xmlns:a16="http://schemas.microsoft.com/office/drawing/2014/main" id="{E9C84C09-8D31-7448-8D3C-1B6AE01CD73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1">
                <a:extLst>
                  <a:ext uri="{FF2B5EF4-FFF2-40B4-BE49-F238E27FC236}">
                    <a16:creationId xmlns:a16="http://schemas.microsoft.com/office/drawing/2014/main" id="{44AB2A80-C0E4-E445-8B8C-70D5B15C89F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2">
                <a:extLst>
                  <a:ext uri="{FF2B5EF4-FFF2-40B4-BE49-F238E27FC236}">
                    <a16:creationId xmlns:a16="http://schemas.microsoft.com/office/drawing/2014/main" id="{6733D58D-2D71-2849-9BA7-C366E8AA66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3">
                <a:extLst>
                  <a:ext uri="{FF2B5EF4-FFF2-40B4-BE49-F238E27FC236}">
                    <a16:creationId xmlns:a16="http://schemas.microsoft.com/office/drawing/2014/main" id="{1F1DCA27-A9DA-2341-A03A-8588F3B102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6" name="Line 104">
                <a:extLst>
                  <a:ext uri="{FF2B5EF4-FFF2-40B4-BE49-F238E27FC236}">
                    <a16:creationId xmlns:a16="http://schemas.microsoft.com/office/drawing/2014/main" id="{8FC72120-F33F-6947-9F22-FE258FB80FD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7" name="Freeform 12">
              <a:extLst>
                <a:ext uri="{FF2B5EF4-FFF2-40B4-BE49-F238E27FC236}">
                  <a16:creationId xmlns:a16="http://schemas.microsoft.com/office/drawing/2014/main" id="{9769D4E5-D800-3748-9470-45E4EE1B52AD}"/>
                </a:ext>
              </a:extLst>
            </p:cNvPr>
            <p:cNvSpPr>
              <a:spLocks/>
            </p:cNvSpPr>
            <p:nvPr/>
          </p:nvSpPr>
          <p:spPr bwMode="auto">
            <a:xfrm flipH="1">
              <a:off x="1437484" y="351583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8" name="Freeform 12">
              <a:extLst>
                <a:ext uri="{FF2B5EF4-FFF2-40B4-BE49-F238E27FC236}">
                  <a16:creationId xmlns:a16="http://schemas.microsoft.com/office/drawing/2014/main" id="{43B550C4-9884-A44B-8B69-A03B18CFD4BC}"/>
                </a:ext>
              </a:extLst>
            </p:cNvPr>
            <p:cNvSpPr>
              <a:spLocks/>
            </p:cNvSpPr>
            <p:nvPr/>
          </p:nvSpPr>
          <p:spPr bwMode="auto">
            <a:xfrm flipH="1">
              <a:off x="1915004" y="374443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9" name="Straight Connector 118">
              <a:extLst>
                <a:ext uri="{FF2B5EF4-FFF2-40B4-BE49-F238E27FC236}">
                  <a16:creationId xmlns:a16="http://schemas.microsoft.com/office/drawing/2014/main" id="{4C8D8B08-6A2D-3B43-97D3-833838A99486}"/>
                </a:ext>
              </a:extLst>
            </p:cNvPr>
            <p:cNvCxnSpPr/>
            <p:nvPr/>
          </p:nvCxnSpPr>
          <p:spPr>
            <a:xfrm flipV="1">
              <a:off x="1513683" y="4430233"/>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9F507483-5D29-7043-A5BD-660CBEEA10E7}"/>
                </a:ext>
              </a:extLst>
            </p:cNvPr>
            <p:cNvCxnSpPr/>
            <p:nvPr/>
          </p:nvCxnSpPr>
          <p:spPr>
            <a:xfrm rot="5400000" flipH="1" flipV="1">
              <a:off x="1415095" y="4337106"/>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1" name="Group 210">
              <a:extLst>
                <a:ext uri="{FF2B5EF4-FFF2-40B4-BE49-F238E27FC236}">
                  <a16:creationId xmlns:a16="http://schemas.microsoft.com/office/drawing/2014/main" id="{110D68BE-B105-4F48-ABB6-7326B52D13F3}"/>
                </a:ext>
              </a:extLst>
            </p:cNvPr>
            <p:cNvGrpSpPr>
              <a:grpSpLocks/>
            </p:cNvGrpSpPr>
            <p:nvPr/>
          </p:nvGrpSpPr>
          <p:grpSpPr bwMode="auto">
            <a:xfrm rot="16200000">
              <a:off x="2234560" y="3375101"/>
              <a:ext cx="304800" cy="762000"/>
              <a:chOff x="3216" y="1728"/>
              <a:chExt cx="192" cy="480"/>
            </a:xfrm>
          </p:grpSpPr>
          <p:sp>
            <p:nvSpPr>
              <p:cNvPr id="122" name="Line 8">
                <a:extLst>
                  <a:ext uri="{FF2B5EF4-FFF2-40B4-BE49-F238E27FC236}">
                    <a16:creationId xmlns:a16="http://schemas.microsoft.com/office/drawing/2014/main" id="{04CE410A-80E8-BE42-9FDC-564216364F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9C2BB91C-3BB8-9A4C-9F2D-0B454688DF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4BEA0A7-1973-7C41-B992-302CE2783E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D54754EB-9AD6-DD43-92E9-178D155E89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6" name="Oval 125">
              <a:extLst>
                <a:ext uri="{FF2B5EF4-FFF2-40B4-BE49-F238E27FC236}">
                  <a16:creationId xmlns:a16="http://schemas.microsoft.com/office/drawing/2014/main" id="{45C3B097-3A41-1E44-A3C1-6DDAA5038F01}"/>
                </a:ext>
              </a:extLst>
            </p:cNvPr>
            <p:cNvSpPr/>
            <p:nvPr/>
          </p:nvSpPr>
          <p:spPr>
            <a:xfrm>
              <a:off x="2603750" y="43814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1CD3FA8A-A76E-1840-BDED-F78AC7B1C0DD}"/>
                </a:ext>
              </a:extLst>
            </p:cNvPr>
            <p:cNvSpPr txBox="1"/>
            <p:nvPr/>
          </p:nvSpPr>
          <p:spPr>
            <a:xfrm>
              <a:off x="1097681" y="3744433"/>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8" name="Oval 127">
              <a:extLst>
                <a:ext uri="{FF2B5EF4-FFF2-40B4-BE49-F238E27FC236}">
                  <a16:creationId xmlns:a16="http://schemas.microsoft.com/office/drawing/2014/main" id="{BE250121-EA7F-CC49-992E-CBD9174F18D1}"/>
                </a:ext>
              </a:extLst>
            </p:cNvPr>
            <p:cNvSpPr/>
            <p:nvPr/>
          </p:nvSpPr>
          <p:spPr>
            <a:xfrm>
              <a:off x="1912590" y="204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9" name="TextBox 128">
              <a:extLst>
                <a:ext uri="{FF2B5EF4-FFF2-40B4-BE49-F238E27FC236}">
                  <a16:creationId xmlns:a16="http://schemas.microsoft.com/office/drawing/2014/main" id="{0389A444-07C3-8748-A69D-56EC8AA200A5}"/>
                </a:ext>
              </a:extLst>
            </p:cNvPr>
            <p:cNvSpPr txBox="1"/>
            <p:nvPr/>
          </p:nvSpPr>
          <p:spPr>
            <a:xfrm>
              <a:off x="130676" y="3668233"/>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30" name="TextBox 129">
              <a:extLst>
                <a:ext uri="{FF2B5EF4-FFF2-40B4-BE49-F238E27FC236}">
                  <a16:creationId xmlns:a16="http://schemas.microsoft.com/office/drawing/2014/main" id="{38E8328D-B2DD-164C-8DCF-5BC686B671C3}"/>
                </a:ext>
              </a:extLst>
            </p:cNvPr>
            <p:cNvSpPr txBox="1"/>
            <p:nvPr/>
          </p:nvSpPr>
          <p:spPr>
            <a:xfrm>
              <a:off x="2139982" y="2003501"/>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5FFC0780-4E17-8E4C-B2A9-77B3B9FBBAAF}"/>
                </a:ext>
              </a:extLst>
            </p:cNvPr>
            <p:cNvSpPr/>
            <p:nvPr/>
          </p:nvSpPr>
          <p:spPr>
            <a:xfrm>
              <a:off x="2756150" y="36799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3F14E9B1-B03A-B141-938A-E7769F3805F1}"/>
                </a:ext>
              </a:extLst>
            </p:cNvPr>
            <p:cNvCxnSpPr>
              <a:cxnSpLocks/>
            </p:cNvCxnSpPr>
            <p:nvPr/>
          </p:nvCxnSpPr>
          <p:spPr>
            <a:xfrm flipH="1" flipV="1">
              <a:off x="2373104" y="2459701"/>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2281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4071150" y="1874550"/>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base amplifier continued</a:t>
            </a:r>
          </a:p>
        </p:txBody>
      </p:sp>
      <p:sp>
        <p:nvSpPr>
          <p:cNvPr id="95" name="TextBox 94">
            <a:extLst>
              <a:ext uri="{FF2B5EF4-FFF2-40B4-BE49-F238E27FC236}">
                <a16:creationId xmlns:a16="http://schemas.microsoft.com/office/drawing/2014/main" id="{30ACCE63-D489-6B48-BDF6-582791245CE8}"/>
              </a:ext>
            </a:extLst>
          </p:cNvPr>
          <p:cNvSpPr txBox="1"/>
          <p:nvPr/>
        </p:nvSpPr>
        <p:spPr>
          <a:xfrm>
            <a:off x="465644" y="5545255"/>
            <a:ext cx="2002471" cy="369332"/>
          </a:xfrm>
          <a:prstGeom prst="rect">
            <a:avLst/>
          </a:prstGeom>
          <a:noFill/>
        </p:spPr>
        <p:txBody>
          <a:bodyPr wrap="none" rtlCol="0">
            <a:spAutoFit/>
          </a:bodyPr>
          <a:lstStyle/>
          <a:p>
            <a:r>
              <a:rPr lang="en-US" dirty="0"/>
              <a:t>Common base amp</a:t>
            </a:r>
          </a:p>
        </p:txBody>
      </p:sp>
      <p:grpSp>
        <p:nvGrpSpPr>
          <p:cNvPr id="2" name="Group 1">
            <a:extLst>
              <a:ext uri="{FF2B5EF4-FFF2-40B4-BE49-F238E27FC236}">
                <a16:creationId xmlns:a16="http://schemas.microsoft.com/office/drawing/2014/main" id="{26077F34-1EC6-EF41-B25B-0A1530782C4D}"/>
              </a:ext>
            </a:extLst>
          </p:cNvPr>
          <p:cNvGrpSpPr/>
          <p:nvPr/>
        </p:nvGrpSpPr>
        <p:grpSpPr>
          <a:xfrm>
            <a:off x="299887" y="1752568"/>
            <a:ext cx="3607399" cy="2863406"/>
            <a:chOff x="478752" y="1847161"/>
            <a:chExt cx="3607399" cy="2863406"/>
          </a:xfrm>
        </p:grpSpPr>
        <p:grpSp>
          <p:nvGrpSpPr>
            <p:cNvPr id="74" name="Group 478">
              <a:extLst>
                <a:ext uri="{FF2B5EF4-FFF2-40B4-BE49-F238E27FC236}">
                  <a16:creationId xmlns:a16="http://schemas.microsoft.com/office/drawing/2014/main" id="{94A4A92C-10AB-6543-83F3-48DAC70CF9A2}"/>
                </a:ext>
              </a:extLst>
            </p:cNvPr>
            <p:cNvGrpSpPr>
              <a:grpSpLocks/>
            </p:cNvGrpSpPr>
            <p:nvPr/>
          </p:nvGrpSpPr>
          <p:grpSpPr bwMode="auto">
            <a:xfrm rot="16200000" flipH="1" flipV="1">
              <a:off x="2237666" y="2859635"/>
              <a:ext cx="414173" cy="603504"/>
              <a:chOff x="4656" y="1344"/>
              <a:chExt cx="198" cy="384"/>
            </a:xfrm>
          </p:grpSpPr>
          <p:sp>
            <p:nvSpPr>
              <p:cNvPr id="77" name="Freeform 76">
                <a:extLst>
                  <a:ext uri="{FF2B5EF4-FFF2-40B4-BE49-F238E27FC236}">
                    <a16:creationId xmlns:a16="http://schemas.microsoft.com/office/drawing/2014/main" id="{7AA4AE61-B15D-094E-AAB6-32DE5193566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ED4ACC2F-AF12-EE43-AD66-E587771C1A79}"/>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E2E26AAB-487B-EE47-A2B5-8650F969A95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F7EE59E4-9119-B147-BF9A-664BC3CA6570}"/>
                </a:ext>
              </a:extLst>
            </p:cNvPr>
            <p:cNvGrpSpPr>
              <a:grpSpLocks/>
            </p:cNvGrpSpPr>
            <p:nvPr/>
          </p:nvGrpSpPr>
          <p:grpSpPr bwMode="auto">
            <a:xfrm>
              <a:off x="736456" y="2956919"/>
              <a:ext cx="304800" cy="763588"/>
              <a:chOff x="4560" y="2400"/>
              <a:chExt cx="192" cy="481"/>
            </a:xfrm>
          </p:grpSpPr>
          <p:sp>
            <p:nvSpPr>
              <p:cNvPr id="81" name="Oval 111">
                <a:extLst>
                  <a:ext uri="{FF2B5EF4-FFF2-40B4-BE49-F238E27FC236}">
                    <a16:creationId xmlns:a16="http://schemas.microsoft.com/office/drawing/2014/main" id="{BAFC66F3-BAAF-2B48-8F02-B7C28F2E6BAC}"/>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E0EE5783-8F72-3248-97DE-41C61645858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464644A2-4165-9F4E-B9F8-020F7884DE4B}"/>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DDE0BB9F-02A9-C54D-AB23-73D501E22A42}"/>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74D30A68-8E27-984C-A24F-276B00F7021F}"/>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40BC3DA2-9F22-CD40-9447-D00B073AF27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190E2186-BA3A-534B-8757-3960919EC347}"/>
                </a:ext>
              </a:extLst>
            </p:cNvPr>
            <p:cNvCxnSpPr>
              <a:cxnSpLocks/>
            </p:cNvCxnSpPr>
            <p:nvPr/>
          </p:nvCxnSpPr>
          <p:spPr>
            <a:xfrm>
              <a:off x="1346056" y="295123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C38D45F0-4C16-2549-BFDA-807580092749}"/>
                </a:ext>
              </a:extLst>
            </p:cNvPr>
            <p:cNvGrpSpPr>
              <a:grpSpLocks/>
            </p:cNvGrpSpPr>
            <p:nvPr/>
          </p:nvGrpSpPr>
          <p:grpSpPr bwMode="auto">
            <a:xfrm>
              <a:off x="717734" y="3689575"/>
              <a:ext cx="304800" cy="381000"/>
              <a:chOff x="4272" y="3072"/>
              <a:chExt cx="192" cy="240"/>
            </a:xfrm>
          </p:grpSpPr>
          <p:sp>
            <p:nvSpPr>
              <p:cNvPr id="89" name="Line 99">
                <a:extLst>
                  <a:ext uri="{FF2B5EF4-FFF2-40B4-BE49-F238E27FC236}">
                    <a16:creationId xmlns:a16="http://schemas.microsoft.com/office/drawing/2014/main" id="{B22C1B82-F943-724D-94AE-AC921999142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D608D8A-52C2-D84F-AB14-C95A2C7F1DE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06B43347-7C8D-FD45-B09B-6FE7A31C1E2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B388B1B-473C-C943-B9DE-0034AC66F4C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C3871A1C-46E1-3244-837D-E0C873C7C3B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09141048-26C8-5E45-A3CA-13D71478E39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3C978510-7C7F-8642-9E80-380FC40FEF3A}"/>
                </a:ext>
              </a:extLst>
            </p:cNvPr>
            <p:cNvGrpSpPr>
              <a:grpSpLocks/>
            </p:cNvGrpSpPr>
            <p:nvPr/>
          </p:nvGrpSpPr>
          <p:grpSpPr bwMode="auto">
            <a:xfrm rot="16200000">
              <a:off x="1104930" y="2574158"/>
              <a:ext cx="304800" cy="762000"/>
              <a:chOff x="3216" y="1728"/>
              <a:chExt cx="192" cy="480"/>
            </a:xfrm>
          </p:grpSpPr>
          <p:sp>
            <p:nvSpPr>
              <p:cNvPr id="97" name="Line 8">
                <a:extLst>
                  <a:ext uri="{FF2B5EF4-FFF2-40B4-BE49-F238E27FC236}">
                    <a16:creationId xmlns:a16="http://schemas.microsoft.com/office/drawing/2014/main" id="{8784A97E-D845-5648-ACE4-BB6F441F79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49E2E095-DB92-3440-BA53-BFE63D9E62A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375D7BD3-DB4B-E04C-B4CB-90E2E7E97E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3B49D5F-94FC-364A-9A51-87C3D3B4D61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1" name="Straight Connector 100">
              <a:extLst>
                <a:ext uri="{FF2B5EF4-FFF2-40B4-BE49-F238E27FC236}">
                  <a16:creationId xmlns:a16="http://schemas.microsoft.com/office/drawing/2014/main" id="{2B023ED1-5276-ED49-8D4F-F49012B364B2}"/>
                </a:ext>
              </a:extLst>
            </p:cNvPr>
            <p:cNvCxnSpPr/>
            <p:nvPr/>
          </p:nvCxnSpPr>
          <p:spPr>
            <a:xfrm flipV="1">
              <a:off x="2737411" y="293961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1DA25159-9D6F-1D4A-8587-A2658A78A940}"/>
                </a:ext>
              </a:extLst>
            </p:cNvPr>
            <p:cNvSpPr txBox="1"/>
            <p:nvPr/>
          </p:nvSpPr>
          <p:spPr>
            <a:xfrm>
              <a:off x="1105625" y="235729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3" name="Group 210">
              <a:extLst>
                <a:ext uri="{FF2B5EF4-FFF2-40B4-BE49-F238E27FC236}">
                  <a16:creationId xmlns:a16="http://schemas.microsoft.com/office/drawing/2014/main" id="{E57281CC-12D9-0F47-864E-080FB0E8F71A}"/>
                </a:ext>
              </a:extLst>
            </p:cNvPr>
            <p:cNvGrpSpPr>
              <a:grpSpLocks/>
            </p:cNvGrpSpPr>
            <p:nvPr/>
          </p:nvGrpSpPr>
          <p:grpSpPr bwMode="auto">
            <a:xfrm>
              <a:off x="2291501" y="3656749"/>
              <a:ext cx="302516" cy="674132"/>
              <a:chOff x="3216" y="1728"/>
              <a:chExt cx="192" cy="480"/>
            </a:xfrm>
          </p:grpSpPr>
          <p:sp>
            <p:nvSpPr>
              <p:cNvPr id="104" name="Line 8">
                <a:extLst>
                  <a:ext uri="{FF2B5EF4-FFF2-40B4-BE49-F238E27FC236}">
                    <a16:creationId xmlns:a16="http://schemas.microsoft.com/office/drawing/2014/main" id="{2B484F21-A3FF-2E4D-94D8-3A1964235E9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9">
                <a:extLst>
                  <a:ext uri="{FF2B5EF4-FFF2-40B4-BE49-F238E27FC236}">
                    <a16:creationId xmlns:a16="http://schemas.microsoft.com/office/drawing/2014/main" id="{B7A3823A-8B85-3E49-BA24-3EDB7025C7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0">
                <a:extLst>
                  <a:ext uri="{FF2B5EF4-FFF2-40B4-BE49-F238E27FC236}">
                    <a16:creationId xmlns:a16="http://schemas.microsoft.com/office/drawing/2014/main" id="{4FC0113E-2F59-1249-9298-CD966E36F1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7" name="Line 11">
                <a:extLst>
                  <a:ext uri="{FF2B5EF4-FFF2-40B4-BE49-F238E27FC236}">
                    <a16:creationId xmlns:a16="http://schemas.microsoft.com/office/drawing/2014/main" id="{870E8BB4-E362-8D46-9F3A-6807E2990F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8" name="Freeform 12">
              <a:extLst>
                <a:ext uri="{FF2B5EF4-FFF2-40B4-BE49-F238E27FC236}">
                  <a16:creationId xmlns:a16="http://schemas.microsoft.com/office/drawing/2014/main" id="{28A0E234-1957-B344-850E-BE61B9DE2811}"/>
                </a:ext>
              </a:extLst>
            </p:cNvPr>
            <p:cNvSpPr>
              <a:spLocks/>
            </p:cNvSpPr>
            <p:nvPr/>
          </p:nvSpPr>
          <p:spPr bwMode="auto">
            <a:xfrm flipH="1">
              <a:off x="1975912" y="373091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9" name="Straight Connector 108">
              <a:extLst>
                <a:ext uri="{FF2B5EF4-FFF2-40B4-BE49-F238E27FC236}">
                  <a16:creationId xmlns:a16="http://schemas.microsoft.com/office/drawing/2014/main" id="{A021C5B5-0DDC-0D48-B709-85D9A62AD1AC}"/>
                </a:ext>
              </a:extLst>
            </p:cNvPr>
            <p:cNvCxnSpPr>
              <a:cxnSpLocks/>
            </p:cNvCxnSpPr>
            <p:nvPr/>
          </p:nvCxnSpPr>
          <p:spPr>
            <a:xfrm>
              <a:off x="2057524" y="377551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10" name="Group 210">
              <a:extLst>
                <a:ext uri="{FF2B5EF4-FFF2-40B4-BE49-F238E27FC236}">
                  <a16:creationId xmlns:a16="http://schemas.microsoft.com/office/drawing/2014/main" id="{379362E3-484D-3C47-B035-F983CC7DDC0D}"/>
                </a:ext>
              </a:extLst>
            </p:cNvPr>
            <p:cNvGrpSpPr>
              <a:grpSpLocks/>
            </p:cNvGrpSpPr>
            <p:nvPr/>
          </p:nvGrpSpPr>
          <p:grpSpPr bwMode="auto">
            <a:xfrm rot="16200000">
              <a:off x="3400351" y="2558584"/>
              <a:ext cx="304800" cy="762000"/>
              <a:chOff x="3216" y="1728"/>
              <a:chExt cx="192" cy="480"/>
            </a:xfrm>
          </p:grpSpPr>
          <p:sp>
            <p:nvSpPr>
              <p:cNvPr id="111" name="Line 8">
                <a:extLst>
                  <a:ext uri="{FF2B5EF4-FFF2-40B4-BE49-F238E27FC236}">
                    <a16:creationId xmlns:a16="http://schemas.microsoft.com/office/drawing/2014/main" id="{BBFC34AB-FEE6-384F-913F-D688CFE7C8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9">
                <a:extLst>
                  <a:ext uri="{FF2B5EF4-FFF2-40B4-BE49-F238E27FC236}">
                    <a16:creationId xmlns:a16="http://schemas.microsoft.com/office/drawing/2014/main" id="{F235B6C1-B44C-8E44-A382-73BFC13407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
                <a:extLst>
                  <a:ext uri="{FF2B5EF4-FFF2-40B4-BE49-F238E27FC236}">
                    <a16:creationId xmlns:a16="http://schemas.microsoft.com/office/drawing/2014/main" id="{5D24D55D-A1E7-E247-931B-EF121FDC0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1">
                <a:extLst>
                  <a:ext uri="{FF2B5EF4-FFF2-40B4-BE49-F238E27FC236}">
                    <a16:creationId xmlns:a16="http://schemas.microsoft.com/office/drawing/2014/main" id="{277FFE28-966D-0443-99B0-9647B81961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5" name="Oval 114">
              <a:extLst>
                <a:ext uri="{FF2B5EF4-FFF2-40B4-BE49-F238E27FC236}">
                  <a16:creationId xmlns:a16="http://schemas.microsoft.com/office/drawing/2014/main" id="{D63AB13A-91CA-E34A-8F01-575CB1FFA941}"/>
                </a:ext>
              </a:extLst>
            </p:cNvPr>
            <p:cNvSpPr/>
            <p:nvPr/>
          </p:nvSpPr>
          <p:spPr>
            <a:xfrm>
              <a:off x="3877312" y="33353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6" name="TextBox 115">
              <a:extLst>
                <a:ext uri="{FF2B5EF4-FFF2-40B4-BE49-F238E27FC236}">
                  <a16:creationId xmlns:a16="http://schemas.microsoft.com/office/drawing/2014/main" id="{9214D554-A8EE-CD4B-98C9-07510E5F63E2}"/>
                </a:ext>
              </a:extLst>
            </p:cNvPr>
            <p:cNvSpPr txBox="1"/>
            <p:nvPr/>
          </p:nvSpPr>
          <p:spPr>
            <a:xfrm>
              <a:off x="2615991" y="390415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7" name="TextBox 116">
              <a:extLst>
                <a:ext uri="{FF2B5EF4-FFF2-40B4-BE49-F238E27FC236}">
                  <a16:creationId xmlns:a16="http://schemas.microsoft.com/office/drawing/2014/main" id="{89620FD5-986B-D542-B09E-8FD4891B87B3}"/>
                </a:ext>
              </a:extLst>
            </p:cNvPr>
            <p:cNvSpPr txBox="1"/>
            <p:nvPr/>
          </p:nvSpPr>
          <p:spPr>
            <a:xfrm>
              <a:off x="1695945" y="313165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8" name="TextBox 117">
              <a:extLst>
                <a:ext uri="{FF2B5EF4-FFF2-40B4-BE49-F238E27FC236}">
                  <a16:creationId xmlns:a16="http://schemas.microsoft.com/office/drawing/2014/main" id="{D835B048-5278-A74B-A766-795724E94799}"/>
                </a:ext>
              </a:extLst>
            </p:cNvPr>
            <p:cNvSpPr txBox="1"/>
            <p:nvPr/>
          </p:nvSpPr>
          <p:spPr>
            <a:xfrm>
              <a:off x="478752" y="341876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9" name="Group 222">
              <a:extLst>
                <a:ext uri="{FF2B5EF4-FFF2-40B4-BE49-F238E27FC236}">
                  <a16:creationId xmlns:a16="http://schemas.microsoft.com/office/drawing/2014/main" id="{6B619BBB-C155-8640-A451-CAD24006CE24}"/>
                </a:ext>
              </a:extLst>
            </p:cNvPr>
            <p:cNvGrpSpPr>
              <a:grpSpLocks/>
            </p:cNvGrpSpPr>
            <p:nvPr/>
          </p:nvGrpSpPr>
          <p:grpSpPr bwMode="auto">
            <a:xfrm>
              <a:off x="3781351" y="3411500"/>
              <a:ext cx="304800" cy="381000"/>
              <a:chOff x="4272" y="3072"/>
              <a:chExt cx="192" cy="240"/>
            </a:xfrm>
          </p:grpSpPr>
          <p:sp>
            <p:nvSpPr>
              <p:cNvPr id="120" name="Line 99">
                <a:extLst>
                  <a:ext uri="{FF2B5EF4-FFF2-40B4-BE49-F238E27FC236}">
                    <a16:creationId xmlns:a16="http://schemas.microsoft.com/office/drawing/2014/main" id="{9330EAAA-4CE3-5F45-9CDC-3391308ED80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0">
                <a:extLst>
                  <a:ext uri="{FF2B5EF4-FFF2-40B4-BE49-F238E27FC236}">
                    <a16:creationId xmlns:a16="http://schemas.microsoft.com/office/drawing/2014/main" id="{BA004CC5-F809-6448-829C-16BC5F1369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1">
                <a:extLst>
                  <a:ext uri="{FF2B5EF4-FFF2-40B4-BE49-F238E27FC236}">
                    <a16:creationId xmlns:a16="http://schemas.microsoft.com/office/drawing/2014/main" id="{83DE3D25-BC0F-8641-904A-7EA22E0E10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2">
                <a:extLst>
                  <a:ext uri="{FF2B5EF4-FFF2-40B4-BE49-F238E27FC236}">
                    <a16:creationId xmlns:a16="http://schemas.microsoft.com/office/drawing/2014/main" id="{87C95282-B015-E940-987C-C84DFCE3A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3">
                <a:extLst>
                  <a:ext uri="{FF2B5EF4-FFF2-40B4-BE49-F238E27FC236}">
                    <a16:creationId xmlns:a16="http://schemas.microsoft.com/office/drawing/2014/main" id="{1746D38A-E680-8A4E-8DF1-EB3E3169DD73}"/>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04">
                <a:extLst>
                  <a:ext uri="{FF2B5EF4-FFF2-40B4-BE49-F238E27FC236}">
                    <a16:creationId xmlns:a16="http://schemas.microsoft.com/office/drawing/2014/main" id="{3FBF1F03-5BAE-C548-9845-E2F1C7A1A77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6" name="Oval 125">
              <a:extLst>
                <a:ext uri="{FF2B5EF4-FFF2-40B4-BE49-F238E27FC236}">
                  <a16:creationId xmlns:a16="http://schemas.microsoft.com/office/drawing/2014/main" id="{FC44D0A6-E658-BD46-9294-1126BF273B27}"/>
                </a:ext>
              </a:extLst>
            </p:cNvPr>
            <p:cNvSpPr/>
            <p:nvPr/>
          </p:nvSpPr>
          <p:spPr>
            <a:xfrm>
              <a:off x="3857551" y="28781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7" name="Straight Connector 126">
              <a:extLst>
                <a:ext uri="{FF2B5EF4-FFF2-40B4-BE49-F238E27FC236}">
                  <a16:creationId xmlns:a16="http://schemas.microsoft.com/office/drawing/2014/main" id="{927EC07A-97DA-5B4C-9F6D-B3EA1E344A5F}"/>
                </a:ext>
              </a:extLst>
            </p:cNvPr>
            <p:cNvCxnSpPr/>
            <p:nvPr/>
          </p:nvCxnSpPr>
          <p:spPr>
            <a:xfrm>
              <a:off x="2042645" y="445037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8D81CEB2-4FF7-3843-8DD7-A84AC8CA7303}"/>
                </a:ext>
              </a:extLst>
            </p:cNvPr>
            <p:cNvSpPr txBox="1"/>
            <p:nvPr/>
          </p:nvSpPr>
          <p:spPr>
            <a:xfrm>
              <a:off x="1123910" y="313581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9" name="Straight Connector 128">
              <a:extLst>
                <a:ext uri="{FF2B5EF4-FFF2-40B4-BE49-F238E27FC236}">
                  <a16:creationId xmlns:a16="http://schemas.microsoft.com/office/drawing/2014/main" id="{6FDF36EC-E5EA-D844-8D80-A555039F4FBD}"/>
                </a:ext>
              </a:extLst>
            </p:cNvPr>
            <p:cNvCxnSpPr/>
            <p:nvPr/>
          </p:nvCxnSpPr>
          <p:spPr>
            <a:xfrm flipV="1">
              <a:off x="2447696" y="325904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Freeform 12">
              <a:extLst>
                <a:ext uri="{FF2B5EF4-FFF2-40B4-BE49-F238E27FC236}">
                  <a16:creationId xmlns:a16="http://schemas.microsoft.com/office/drawing/2014/main" id="{A8818975-25B6-204F-98AF-5DB3DFE21A6F}"/>
                </a:ext>
              </a:extLst>
            </p:cNvPr>
            <p:cNvSpPr>
              <a:spLocks/>
            </p:cNvSpPr>
            <p:nvPr/>
          </p:nvSpPr>
          <p:spPr bwMode="auto">
            <a:xfrm flipH="1">
              <a:off x="1967218" y="30710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1" name="Freeform 12">
              <a:extLst>
                <a:ext uri="{FF2B5EF4-FFF2-40B4-BE49-F238E27FC236}">
                  <a16:creationId xmlns:a16="http://schemas.microsoft.com/office/drawing/2014/main" id="{EAE7ABA9-0481-4644-B4EB-7AFE85C1533F}"/>
                </a:ext>
              </a:extLst>
            </p:cNvPr>
            <p:cNvSpPr>
              <a:spLocks/>
            </p:cNvSpPr>
            <p:nvPr/>
          </p:nvSpPr>
          <p:spPr bwMode="auto">
            <a:xfrm flipH="1">
              <a:off x="2977860" y="228102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2" name="Straight Connector 131">
              <a:extLst>
                <a:ext uri="{FF2B5EF4-FFF2-40B4-BE49-F238E27FC236}">
                  <a16:creationId xmlns:a16="http://schemas.microsoft.com/office/drawing/2014/main" id="{E302A297-90B2-0A4B-B66A-61982816949F}"/>
                </a:ext>
              </a:extLst>
            </p:cNvPr>
            <p:cNvCxnSpPr>
              <a:cxnSpLocks/>
            </p:cNvCxnSpPr>
            <p:nvPr/>
          </p:nvCxnSpPr>
          <p:spPr>
            <a:xfrm flipV="1">
              <a:off x="2040752" y="228515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267D432-6F9F-A246-B98E-7FC9E78A0522}"/>
                </a:ext>
              </a:extLst>
            </p:cNvPr>
            <p:cNvCxnSpPr/>
            <p:nvPr/>
          </p:nvCxnSpPr>
          <p:spPr>
            <a:xfrm rot="5400000" flipH="1" flipV="1">
              <a:off x="2471017" y="211643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CE0D0EED-B30B-F44B-AB89-21E5B4A4653D}"/>
                </a:ext>
              </a:extLst>
            </p:cNvPr>
            <p:cNvSpPr/>
            <p:nvPr/>
          </p:nvSpPr>
          <p:spPr>
            <a:xfrm>
              <a:off x="2578864" y="1854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5" name="TextBox 134">
              <a:extLst>
                <a:ext uri="{FF2B5EF4-FFF2-40B4-BE49-F238E27FC236}">
                  <a16:creationId xmlns:a16="http://schemas.microsoft.com/office/drawing/2014/main" id="{12FE2B3F-342D-A04C-B231-5B5E0940CD75}"/>
                </a:ext>
              </a:extLst>
            </p:cNvPr>
            <p:cNvSpPr txBox="1"/>
            <p:nvPr/>
          </p:nvSpPr>
          <p:spPr>
            <a:xfrm>
              <a:off x="2806256" y="184716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6" name="TextBox 135">
              <a:extLst>
                <a:ext uri="{FF2B5EF4-FFF2-40B4-BE49-F238E27FC236}">
                  <a16:creationId xmlns:a16="http://schemas.microsoft.com/office/drawing/2014/main" id="{52C3B75F-AB2C-0E4F-ACAF-AFE0888954DB}"/>
                </a:ext>
              </a:extLst>
            </p:cNvPr>
            <p:cNvSpPr txBox="1"/>
            <p:nvPr/>
          </p:nvSpPr>
          <p:spPr>
            <a:xfrm>
              <a:off x="1623608" y="400033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7" name="TextBox 136">
              <a:extLst>
                <a:ext uri="{FF2B5EF4-FFF2-40B4-BE49-F238E27FC236}">
                  <a16:creationId xmlns:a16="http://schemas.microsoft.com/office/drawing/2014/main" id="{D1A74312-343A-4846-BB4C-44E58AF5C096}"/>
                </a:ext>
              </a:extLst>
            </p:cNvPr>
            <p:cNvSpPr txBox="1"/>
            <p:nvPr/>
          </p:nvSpPr>
          <p:spPr>
            <a:xfrm>
              <a:off x="2627917" y="243342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8" name="Group 222">
              <a:extLst>
                <a:ext uri="{FF2B5EF4-FFF2-40B4-BE49-F238E27FC236}">
                  <a16:creationId xmlns:a16="http://schemas.microsoft.com/office/drawing/2014/main" id="{9481ADD1-6DE2-2A4E-9268-20E24F238624}"/>
                </a:ext>
              </a:extLst>
            </p:cNvPr>
            <p:cNvGrpSpPr>
              <a:grpSpLocks/>
            </p:cNvGrpSpPr>
            <p:nvPr/>
          </p:nvGrpSpPr>
          <p:grpSpPr bwMode="auto">
            <a:xfrm>
              <a:off x="2291546" y="4329567"/>
              <a:ext cx="304800" cy="381000"/>
              <a:chOff x="4272" y="3072"/>
              <a:chExt cx="192" cy="240"/>
            </a:xfrm>
          </p:grpSpPr>
          <p:sp>
            <p:nvSpPr>
              <p:cNvPr id="139" name="Line 99">
                <a:extLst>
                  <a:ext uri="{FF2B5EF4-FFF2-40B4-BE49-F238E27FC236}">
                    <a16:creationId xmlns:a16="http://schemas.microsoft.com/office/drawing/2014/main" id="{F270366D-B929-854A-88D7-4AEC1EC253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0">
                <a:extLst>
                  <a:ext uri="{FF2B5EF4-FFF2-40B4-BE49-F238E27FC236}">
                    <a16:creationId xmlns:a16="http://schemas.microsoft.com/office/drawing/2014/main" id="{7F7AF587-9D30-7F4E-ACE8-001F27D700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1">
                <a:extLst>
                  <a:ext uri="{FF2B5EF4-FFF2-40B4-BE49-F238E27FC236}">
                    <a16:creationId xmlns:a16="http://schemas.microsoft.com/office/drawing/2014/main" id="{CB7D4EBA-C8B3-0D4A-9E94-A273B18B797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2">
                <a:extLst>
                  <a:ext uri="{FF2B5EF4-FFF2-40B4-BE49-F238E27FC236}">
                    <a16:creationId xmlns:a16="http://schemas.microsoft.com/office/drawing/2014/main" id="{5EE6D0C4-8581-EF42-87AB-DC00DAEA9F1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3">
                <a:extLst>
                  <a:ext uri="{FF2B5EF4-FFF2-40B4-BE49-F238E27FC236}">
                    <a16:creationId xmlns:a16="http://schemas.microsoft.com/office/drawing/2014/main" id="{7DA163C0-8412-7640-BCA7-3C6859A6F15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4" name="Line 104">
                <a:extLst>
                  <a:ext uri="{FF2B5EF4-FFF2-40B4-BE49-F238E27FC236}">
                    <a16:creationId xmlns:a16="http://schemas.microsoft.com/office/drawing/2014/main" id="{88464478-117B-F74C-83F3-74869035A70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5" name="Straight Connector 144">
              <a:extLst>
                <a:ext uri="{FF2B5EF4-FFF2-40B4-BE49-F238E27FC236}">
                  <a16:creationId xmlns:a16="http://schemas.microsoft.com/office/drawing/2014/main" id="{33AADD46-5C3D-F841-BEA2-E712AF8C8517}"/>
                </a:ext>
              </a:extLst>
            </p:cNvPr>
            <p:cNvCxnSpPr>
              <a:cxnSpLocks/>
            </p:cNvCxnSpPr>
            <p:nvPr/>
          </p:nvCxnSpPr>
          <p:spPr>
            <a:xfrm flipH="1" flipV="1">
              <a:off x="2057980" y="228445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6" name="Freeform 12">
              <a:extLst>
                <a:ext uri="{FF2B5EF4-FFF2-40B4-BE49-F238E27FC236}">
                  <a16:creationId xmlns:a16="http://schemas.microsoft.com/office/drawing/2014/main" id="{059960A8-D988-5945-A739-63722843D1B3}"/>
                </a:ext>
              </a:extLst>
            </p:cNvPr>
            <p:cNvSpPr>
              <a:spLocks/>
            </p:cNvSpPr>
            <p:nvPr/>
          </p:nvSpPr>
          <p:spPr bwMode="auto">
            <a:xfrm flipH="1">
              <a:off x="1418162" y="294785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7" name="Group 222">
              <a:extLst>
                <a:ext uri="{FF2B5EF4-FFF2-40B4-BE49-F238E27FC236}">
                  <a16:creationId xmlns:a16="http://schemas.microsoft.com/office/drawing/2014/main" id="{E026C6C8-BB53-A44F-B218-78E2D6BA9269}"/>
                </a:ext>
              </a:extLst>
            </p:cNvPr>
            <p:cNvGrpSpPr>
              <a:grpSpLocks/>
            </p:cNvGrpSpPr>
            <p:nvPr/>
          </p:nvGrpSpPr>
          <p:grpSpPr bwMode="auto">
            <a:xfrm>
              <a:off x="1355946" y="3616406"/>
              <a:ext cx="304800" cy="381000"/>
              <a:chOff x="4272" y="3072"/>
              <a:chExt cx="192" cy="240"/>
            </a:xfrm>
          </p:grpSpPr>
          <p:sp>
            <p:nvSpPr>
              <p:cNvPr id="148" name="Line 99">
                <a:extLst>
                  <a:ext uri="{FF2B5EF4-FFF2-40B4-BE49-F238E27FC236}">
                    <a16:creationId xmlns:a16="http://schemas.microsoft.com/office/drawing/2014/main" id="{BDEE8B50-98C6-594F-A827-EB8A1B8DBC0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0">
                <a:extLst>
                  <a:ext uri="{FF2B5EF4-FFF2-40B4-BE49-F238E27FC236}">
                    <a16:creationId xmlns:a16="http://schemas.microsoft.com/office/drawing/2014/main" id="{2038631F-4B92-8247-B536-E1CFF34BDCA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1">
                <a:extLst>
                  <a:ext uri="{FF2B5EF4-FFF2-40B4-BE49-F238E27FC236}">
                    <a16:creationId xmlns:a16="http://schemas.microsoft.com/office/drawing/2014/main" id="{67EFFD52-8C67-4E46-A2CF-657C126F55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2">
                <a:extLst>
                  <a:ext uri="{FF2B5EF4-FFF2-40B4-BE49-F238E27FC236}">
                    <a16:creationId xmlns:a16="http://schemas.microsoft.com/office/drawing/2014/main" id="{DDE16A77-A750-F446-B1C0-BA62FE070F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3">
                <a:extLst>
                  <a:ext uri="{FF2B5EF4-FFF2-40B4-BE49-F238E27FC236}">
                    <a16:creationId xmlns:a16="http://schemas.microsoft.com/office/drawing/2014/main" id="{1F8DB4AB-6DA5-544F-ACC2-49FB8312287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3" name="Line 104">
                <a:extLst>
                  <a:ext uri="{FF2B5EF4-FFF2-40B4-BE49-F238E27FC236}">
                    <a16:creationId xmlns:a16="http://schemas.microsoft.com/office/drawing/2014/main" id="{169495F6-6CB4-9A4D-AFE1-C2E8570D8C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4" name="Oval 153">
              <a:extLst>
                <a:ext uri="{FF2B5EF4-FFF2-40B4-BE49-F238E27FC236}">
                  <a16:creationId xmlns:a16="http://schemas.microsoft.com/office/drawing/2014/main" id="{4CD5C585-4758-2943-9B83-945B92EED451}"/>
                </a:ext>
              </a:extLst>
            </p:cNvPr>
            <p:cNvSpPr/>
            <p:nvPr/>
          </p:nvSpPr>
          <p:spPr>
            <a:xfrm>
              <a:off x="1997611" y="37189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E212CBC4-D671-4047-B963-50EACE1C7971}"/>
                </a:ext>
              </a:extLst>
            </p:cNvPr>
            <p:cNvSpPr/>
            <p:nvPr/>
          </p:nvSpPr>
          <p:spPr>
            <a:xfrm>
              <a:off x="2394562" y="37330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85306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a:t>
                </a:r>
                <a:r>
                  <a:rPr lang="en-US" sz="2000">
                    <a:latin typeface="Arial" charset="0"/>
                    <a:ea typeface="Arial" charset="0"/>
                    <a:cs typeface="Arial" charset="0"/>
                  </a:rPr>
                  <a:t>is very high</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Emitter Amplifier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72">
            <a:extLst>
              <a:ext uri="{FF2B5EF4-FFF2-40B4-BE49-F238E27FC236}">
                <a16:creationId xmlns:a16="http://schemas.microsoft.com/office/drawing/2014/main" id="{F342D0E1-07C2-D240-A92C-DECBE7E835A5}"/>
              </a:ext>
            </a:extLst>
          </p:cNvPr>
          <p:cNvGrpSpPr/>
          <p:nvPr/>
        </p:nvGrpSpPr>
        <p:grpSpPr>
          <a:xfrm>
            <a:off x="576479" y="2037884"/>
            <a:ext cx="3138295" cy="2497368"/>
            <a:chOff x="5786261" y="458483"/>
            <a:chExt cx="3412592" cy="2721500"/>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7006372" y="1243961"/>
              <a:ext cx="666804" cy="901023"/>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7620627" y="2875183"/>
              <a:ext cx="152400" cy="304800"/>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7499527" y="458483"/>
              <a:ext cx="266700" cy="190500"/>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6482489" y="1310561"/>
              <a:ext cx="304800" cy="762000"/>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6824023" y="1611782"/>
              <a:ext cx="266701" cy="190500"/>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6942712" y="2496240"/>
              <a:ext cx="152400" cy="304800"/>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7919992" y="943974"/>
              <a:ext cx="304800" cy="762000"/>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7483050" y="1257552"/>
              <a:ext cx="266700" cy="190500"/>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6035500" y="1611782"/>
              <a:ext cx="266700" cy="190500"/>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8281942" y="1238831"/>
              <a:ext cx="266700" cy="190500"/>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JFET common emitter amplifier continued</a:t>
            </a:r>
          </a:p>
        </p:txBody>
      </p:sp>
    </p:spTree>
    <p:extLst>
      <p:ext uri="{BB962C8B-B14F-4D97-AF65-F5344CB8AC3E}">
        <p14:creationId xmlns:p14="http://schemas.microsoft.com/office/powerpoint/2010/main" val="3013224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a:t>
            </a:r>
            <a:r>
              <a:rPr lang="en-US" sz="4400" dirty="0">
                <a:cs typeface="Arial" panose="020B0604020202020204" pitchFamily="34" charset="0"/>
              </a:rPr>
              <a:t>ource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marL="457200" indent="-457200" algn="l">
              <a:buFont typeface="+mj-lt"/>
              <a:buAutoNum type="arabicPeriod"/>
            </a:pPr>
            <a:r>
              <a:rPr lang="en-US" sz="2000" dirty="0">
                <a:latin typeface="Arial" charset="0"/>
                <a:ea typeface="Arial" charset="0"/>
                <a:cs typeface="Arial" charset="0"/>
              </a:rPr>
              <a:t>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8" name="Group 7">
            <a:extLst>
              <a:ext uri="{FF2B5EF4-FFF2-40B4-BE49-F238E27FC236}">
                <a16:creationId xmlns:a16="http://schemas.microsoft.com/office/drawing/2014/main" id="{AE8F9F71-C0F0-EB49-BA3B-37AC8BA4916E}"/>
              </a:ext>
            </a:extLst>
          </p:cNvPr>
          <p:cNvGrpSpPr/>
          <p:nvPr/>
        </p:nvGrpSpPr>
        <p:grpSpPr>
          <a:xfrm>
            <a:off x="576479" y="2037884"/>
            <a:ext cx="3138295" cy="2497368"/>
            <a:chOff x="5786261" y="458483"/>
            <a:chExt cx="3412592" cy="2721500"/>
          </a:xfrm>
        </p:grpSpPr>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7006372" y="1243961"/>
              <a:ext cx="666804" cy="901023"/>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 name="Freeform 12">
              <a:extLst>
                <a:ext uri="{FF2B5EF4-FFF2-40B4-BE49-F238E27FC236}">
                  <a16:creationId xmlns:a16="http://schemas.microsoft.com/office/drawing/2014/main" id="{77A1DD5C-1F73-EF4E-8749-72E04D904B0D}"/>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7620627" y="2875183"/>
              <a:ext cx="152400" cy="304800"/>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7499527" y="458483"/>
              <a:ext cx="266700" cy="190500"/>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6482489" y="1310561"/>
              <a:ext cx="304800" cy="762000"/>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6824023" y="1611782"/>
              <a:ext cx="266701" cy="190500"/>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6942712" y="2496240"/>
              <a:ext cx="152400" cy="304800"/>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7919992" y="943974"/>
              <a:ext cx="304800" cy="762000"/>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7483050" y="1257552"/>
              <a:ext cx="266700" cy="190500"/>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6035500" y="1611782"/>
              <a:ext cx="266700" cy="190500"/>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8281942" y="1238831"/>
              <a:ext cx="266700" cy="190500"/>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8" name="TextBox 27">
              <a:extLst>
                <a:ext uri="{FF2B5EF4-FFF2-40B4-BE49-F238E27FC236}">
                  <a16:creationId xmlns:a16="http://schemas.microsoft.com/office/drawing/2014/main" id="{A0784174-8D60-7041-8824-03CC2F003B72}"/>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29" name="TextBox 28">
              <a:extLst>
                <a:ext uri="{FF2B5EF4-FFF2-40B4-BE49-F238E27FC236}">
                  <a16:creationId xmlns:a16="http://schemas.microsoft.com/office/drawing/2014/main" id="{BABCABBB-CF28-834E-9BF6-418FEF9604F8}"/>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71851"/>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JFET Common Source Amplifier continued</a:t>
            </a:r>
          </a:p>
        </p:txBody>
      </p:sp>
      <p:grpSp>
        <p:nvGrpSpPr>
          <p:cNvPr id="6" name="Group 5">
            <a:extLst>
              <a:ext uri="{FF2B5EF4-FFF2-40B4-BE49-F238E27FC236}">
                <a16:creationId xmlns:a16="http://schemas.microsoft.com/office/drawing/2014/main" id="{EFE8D219-6FDE-DA44-8ED6-0D5539B9B4D8}"/>
              </a:ext>
            </a:extLst>
          </p:cNvPr>
          <p:cNvGrpSpPr/>
          <p:nvPr/>
        </p:nvGrpSpPr>
        <p:grpSpPr>
          <a:xfrm>
            <a:off x="576479" y="2037884"/>
            <a:ext cx="3138295" cy="2497368"/>
            <a:chOff x="5786261" y="458483"/>
            <a:chExt cx="3412592" cy="2721500"/>
          </a:xfrm>
        </p:grpSpPr>
        <p:grpSp>
          <p:nvGrpSpPr>
            <p:cNvPr id="7" name="Group 912">
              <a:extLst>
                <a:ext uri="{FF2B5EF4-FFF2-40B4-BE49-F238E27FC236}">
                  <a16:creationId xmlns:a16="http://schemas.microsoft.com/office/drawing/2014/main" id="{5FFB58FE-A4E7-BF47-AAA1-3E0660743455}"/>
                </a:ext>
              </a:extLst>
            </p:cNvPr>
            <p:cNvGrpSpPr>
              <a:grpSpLocks/>
            </p:cNvGrpSpPr>
            <p:nvPr/>
          </p:nvGrpSpPr>
          <p:grpSpPr bwMode="auto">
            <a:xfrm>
              <a:off x="7006372" y="1243961"/>
              <a:ext cx="666804" cy="901023"/>
              <a:chOff x="5562600" y="3124201"/>
              <a:chExt cx="304800" cy="455612"/>
            </a:xfrm>
          </p:grpSpPr>
          <p:cxnSp>
            <p:nvCxnSpPr>
              <p:cNvPr id="52" name="Straight Connector 51">
                <a:extLst>
                  <a:ext uri="{FF2B5EF4-FFF2-40B4-BE49-F238E27FC236}">
                    <a16:creationId xmlns:a16="http://schemas.microsoft.com/office/drawing/2014/main" id="{10EDF370-FC75-644C-892A-82990A12F91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D34F7A4-DB54-F14E-8D31-A1A02DAD6A23}"/>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AA43A5-6AD0-0644-AAC1-149E0D773BED}"/>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DF9C37-B6D2-5349-8A00-FEC48BA35657}"/>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1A843F0-3F04-C94F-8C15-469B3E550415}"/>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78C3C5-D505-444B-9745-17127A3AD89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402138-79DA-8843-A940-3DA808F1B11D}"/>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Isosceles Triangle 911">
                <a:extLst>
                  <a:ext uri="{FF2B5EF4-FFF2-40B4-BE49-F238E27FC236}">
                    <a16:creationId xmlns:a16="http://schemas.microsoft.com/office/drawing/2014/main" id="{9DA5E54C-D20D-934C-8F2C-B645630CB36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BC3FFE24-D208-A04A-8730-29B0F031C6BC}"/>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00A7A690-F42B-F64F-9E55-851CCEFCA4DA}"/>
                </a:ext>
              </a:extLst>
            </p:cNvPr>
            <p:cNvGrpSpPr>
              <a:grpSpLocks/>
            </p:cNvGrpSpPr>
            <p:nvPr/>
          </p:nvGrpSpPr>
          <p:grpSpPr bwMode="auto">
            <a:xfrm>
              <a:off x="7620627" y="2875183"/>
              <a:ext cx="152400" cy="304800"/>
              <a:chOff x="3280" y="3072"/>
              <a:chExt cx="96" cy="192"/>
            </a:xfrm>
          </p:grpSpPr>
          <p:sp>
            <p:nvSpPr>
              <p:cNvPr id="50" name="Line 17">
                <a:extLst>
                  <a:ext uri="{FF2B5EF4-FFF2-40B4-BE49-F238E27FC236}">
                    <a16:creationId xmlns:a16="http://schemas.microsoft.com/office/drawing/2014/main" id="{83466EC1-99E1-C04C-A15C-8C85E0A1432D}"/>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F3B1DDE-3EEE-5543-8A91-0550DFC020FA}"/>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A5E4CCAE-BE21-B344-9AD4-9C3D316A195B}"/>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83ED745A-C14F-0C4C-B7BB-3414D125A60D}"/>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5C65B33B-CCAB-5B49-937F-B9EB3C3B0A52}"/>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C0B1FC1-9DF7-3C43-9748-D0D84F36E9EF}"/>
                </a:ext>
              </a:extLst>
            </p:cNvPr>
            <p:cNvGrpSpPr>
              <a:grpSpLocks noChangeAspect="1"/>
            </p:cNvGrpSpPr>
            <p:nvPr/>
          </p:nvGrpSpPr>
          <p:grpSpPr bwMode="auto">
            <a:xfrm>
              <a:off x="7499527" y="458483"/>
              <a:ext cx="266700" cy="190500"/>
              <a:chOff x="1344" y="2016"/>
              <a:chExt cx="336" cy="240"/>
            </a:xfrm>
          </p:grpSpPr>
          <p:sp>
            <p:nvSpPr>
              <p:cNvPr id="48" name="Oval 14">
                <a:extLst>
                  <a:ext uri="{FF2B5EF4-FFF2-40B4-BE49-F238E27FC236}">
                    <a16:creationId xmlns:a16="http://schemas.microsoft.com/office/drawing/2014/main" id="{977E8821-14BD-8B4E-885E-A3561CFD041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Rectangle 15">
                <a:extLst>
                  <a:ext uri="{FF2B5EF4-FFF2-40B4-BE49-F238E27FC236}">
                    <a16:creationId xmlns:a16="http://schemas.microsoft.com/office/drawing/2014/main" id="{3A7D5BCD-5763-8544-AEB7-66FFCD8CDDA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4" name="Freeform 12">
              <a:extLst>
                <a:ext uri="{FF2B5EF4-FFF2-40B4-BE49-F238E27FC236}">
                  <a16:creationId xmlns:a16="http://schemas.microsoft.com/office/drawing/2014/main" id="{61B69E30-7C7B-2E48-88F6-0FB2102BD2B9}"/>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 name="Group 210">
              <a:extLst>
                <a:ext uri="{FF2B5EF4-FFF2-40B4-BE49-F238E27FC236}">
                  <a16:creationId xmlns:a16="http://schemas.microsoft.com/office/drawing/2014/main" id="{1BC030E1-AD23-7040-AA79-60427B5368F1}"/>
                </a:ext>
              </a:extLst>
            </p:cNvPr>
            <p:cNvGrpSpPr>
              <a:grpSpLocks/>
            </p:cNvGrpSpPr>
            <p:nvPr/>
          </p:nvGrpSpPr>
          <p:grpSpPr bwMode="auto">
            <a:xfrm rot="5400000">
              <a:off x="6482489" y="1310561"/>
              <a:ext cx="304800" cy="762000"/>
              <a:chOff x="3216" y="1728"/>
              <a:chExt cx="192" cy="480"/>
            </a:xfrm>
          </p:grpSpPr>
          <p:sp>
            <p:nvSpPr>
              <p:cNvPr id="44" name="Line 8">
                <a:extLst>
                  <a:ext uri="{FF2B5EF4-FFF2-40B4-BE49-F238E27FC236}">
                    <a16:creationId xmlns:a16="http://schemas.microsoft.com/office/drawing/2014/main" id="{F48AA276-2EE0-FF45-9641-67AD3F0341D1}"/>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9">
                <a:extLst>
                  <a:ext uri="{FF2B5EF4-FFF2-40B4-BE49-F238E27FC236}">
                    <a16:creationId xmlns:a16="http://schemas.microsoft.com/office/drawing/2014/main" id="{792709FE-25B1-3B46-A946-610A009B67E9}"/>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
                <a:extLst>
                  <a:ext uri="{FF2B5EF4-FFF2-40B4-BE49-F238E27FC236}">
                    <a16:creationId xmlns:a16="http://schemas.microsoft.com/office/drawing/2014/main" id="{03C85066-DD94-CF4B-BCC6-8C5B28893282}"/>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
                <a:extLst>
                  <a:ext uri="{FF2B5EF4-FFF2-40B4-BE49-F238E27FC236}">
                    <a16:creationId xmlns:a16="http://schemas.microsoft.com/office/drawing/2014/main" id="{0341B6F2-89A8-804F-976A-4395574BE2D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13">
              <a:extLst>
                <a:ext uri="{FF2B5EF4-FFF2-40B4-BE49-F238E27FC236}">
                  <a16:creationId xmlns:a16="http://schemas.microsoft.com/office/drawing/2014/main" id="{60381985-B89C-4941-8954-2263115D9024}"/>
                </a:ext>
              </a:extLst>
            </p:cNvPr>
            <p:cNvGrpSpPr>
              <a:grpSpLocks noChangeAspect="1"/>
            </p:cNvGrpSpPr>
            <p:nvPr/>
          </p:nvGrpSpPr>
          <p:grpSpPr bwMode="auto">
            <a:xfrm>
              <a:off x="6824023" y="1611782"/>
              <a:ext cx="266701" cy="190500"/>
              <a:chOff x="1344" y="2016"/>
              <a:chExt cx="336" cy="240"/>
            </a:xfrm>
          </p:grpSpPr>
          <p:sp>
            <p:nvSpPr>
              <p:cNvPr id="42" name="Oval 14">
                <a:extLst>
                  <a:ext uri="{FF2B5EF4-FFF2-40B4-BE49-F238E27FC236}">
                    <a16:creationId xmlns:a16="http://schemas.microsoft.com/office/drawing/2014/main" id="{5C153444-A2BB-6D46-AE8B-66FB3031EF6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Rectangle 15">
                <a:extLst>
                  <a:ext uri="{FF2B5EF4-FFF2-40B4-BE49-F238E27FC236}">
                    <a16:creationId xmlns:a16="http://schemas.microsoft.com/office/drawing/2014/main" id="{6C7B80E1-189D-A345-8BDE-C0F7DC5C4D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7" name="Group 220">
              <a:extLst>
                <a:ext uri="{FF2B5EF4-FFF2-40B4-BE49-F238E27FC236}">
                  <a16:creationId xmlns:a16="http://schemas.microsoft.com/office/drawing/2014/main" id="{61885A37-5DB8-0440-88A0-B9CBAA3D29D9}"/>
                </a:ext>
              </a:extLst>
            </p:cNvPr>
            <p:cNvGrpSpPr>
              <a:grpSpLocks/>
            </p:cNvGrpSpPr>
            <p:nvPr/>
          </p:nvGrpSpPr>
          <p:grpSpPr bwMode="auto">
            <a:xfrm>
              <a:off x="6942712" y="2496240"/>
              <a:ext cx="152400" cy="304800"/>
              <a:chOff x="3264" y="3072"/>
              <a:chExt cx="96" cy="192"/>
            </a:xfrm>
          </p:grpSpPr>
          <p:sp>
            <p:nvSpPr>
              <p:cNvPr id="40" name="Line 17">
                <a:extLst>
                  <a:ext uri="{FF2B5EF4-FFF2-40B4-BE49-F238E27FC236}">
                    <a16:creationId xmlns:a16="http://schemas.microsoft.com/office/drawing/2014/main" id="{B3DF78D0-DCE6-A249-B0CF-F07073D9627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Freeform 18">
                <a:extLst>
                  <a:ext uri="{FF2B5EF4-FFF2-40B4-BE49-F238E27FC236}">
                    <a16:creationId xmlns:a16="http://schemas.microsoft.com/office/drawing/2014/main" id="{28AA9769-77C7-B140-A571-D74E1156C30C}"/>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 name="Freeform 12">
              <a:extLst>
                <a:ext uri="{FF2B5EF4-FFF2-40B4-BE49-F238E27FC236}">
                  <a16:creationId xmlns:a16="http://schemas.microsoft.com/office/drawing/2014/main" id="{335B3011-5FB4-EE46-81F9-2E999C5768DE}"/>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 name="Group 210">
              <a:extLst>
                <a:ext uri="{FF2B5EF4-FFF2-40B4-BE49-F238E27FC236}">
                  <a16:creationId xmlns:a16="http://schemas.microsoft.com/office/drawing/2014/main" id="{D65003C8-CFF4-5B42-8793-F7F03AA20C6F}"/>
                </a:ext>
              </a:extLst>
            </p:cNvPr>
            <p:cNvGrpSpPr>
              <a:grpSpLocks/>
            </p:cNvGrpSpPr>
            <p:nvPr/>
          </p:nvGrpSpPr>
          <p:grpSpPr bwMode="auto">
            <a:xfrm rot="5400000">
              <a:off x="7919992" y="943974"/>
              <a:ext cx="304800" cy="762000"/>
              <a:chOff x="3216" y="1728"/>
              <a:chExt cx="192" cy="480"/>
            </a:xfrm>
          </p:grpSpPr>
          <p:sp>
            <p:nvSpPr>
              <p:cNvPr id="36" name="Line 8">
                <a:extLst>
                  <a:ext uri="{FF2B5EF4-FFF2-40B4-BE49-F238E27FC236}">
                    <a16:creationId xmlns:a16="http://schemas.microsoft.com/office/drawing/2014/main" id="{A45587C1-0CC1-AA44-885D-E977E9A68BE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4D901029-4DF4-EB4E-9FAB-F0EB908906BB}"/>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D95CD13-9F2D-3F4F-851C-6D41C9ED9CAE}"/>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471EC848-FCFA-5046-B65D-8AF4DBD5535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13">
              <a:extLst>
                <a:ext uri="{FF2B5EF4-FFF2-40B4-BE49-F238E27FC236}">
                  <a16:creationId xmlns:a16="http://schemas.microsoft.com/office/drawing/2014/main" id="{5CCB6C5C-E652-9B41-93F4-68C216DDC20F}"/>
                </a:ext>
              </a:extLst>
            </p:cNvPr>
            <p:cNvGrpSpPr>
              <a:grpSpLocks noChangeAspect="1"/>
            </p:cNvGrpSpPr>
            <p:nvPr/>
          </p:nvGrpSpPr>
          <p:grpSpPr bwMode="auto">
            <a:xfrm>
              <a:off x="7483050" y="1257552"/>
              <a:ext cx="266700" cy="190500"/>
              <a:chOff x="1344" y="2016"/>
              <a:chExt cx="336" cy="240"/>
            </a:xfrm>
          </p:grpSpPr>
          <p:sp>
            <p:nvSpPr>
              <p:cNvPr id="34" name="Oval 14">
                <a:extLst>
                  <a:ext uri="{FF2B5EF4-FFF2-40B4-BE49-F238E27FC236}">
                    <a16:creationId xmlns:a16="http://schemas.microsoft.com/office/drawing/2014/main" id="{6F71EEF1-B742-B741-B1EF-2308ED8DF70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 name="Rectangle 15">
                <a:extLst>
                  <a:ext uri="{FF2B5EF4-FFF2-40B4-BE49-F238E27FC236}">
                    <a16:creationId xmlns:a16="http://schemas.microsoft.com/office/drawing/2014/main" id="{EA6C4A49-7C73-794C-BC95-A23A4AF9DB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FD40D8BE-A2F2-9C4D-9FF7-DCE4A73CD05E}"/>
                </a:ext>
              </a:extLst>
            </p:cNvPr>
            <p:cNvGrpSpPr>
              <a:grpSpLocks noChangeAspect="1"/>
            </p:cNvGrpSpPr>
            <p:nvPr/>
          </p:nvGrpSpPr>
          <p:grpSpPr bwMode="auto">
            <a:xfrm>
              <a:off x="6035500" y="1611782"/>
              <a:ext cx="266700" cy="190500"/>
              <a:chOff x="1344" y="2016"/>
              <a:chExt cx="336" cy="240"/>
            </a:xfrm>
          </p:grpSpPr>
          <p:sp>
            <p:nvSpPr>
              <p:cNvPr id="32" name="Oval 14">
                <a:extLst>
                  <a:ext uri="{FF2B5EF4-FFF2-40B4-BE49-F238E27FC236}">
                    <a16:creationId xmlns:a16="http://schemas.microsoft.com/office/drawing/2014/main" id="{24572332-31C7-9641-B149-8FFF4BE00F7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F1AC0423-4D06-AC49-9FD4-188F79396B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562DE44D-E5C6-8247-B834-4F7F1EDC0584}"/>
                </a:ext>
              </a:extLst>
            </p:cNvPr>
            <p:cNvGrpSpPr>
              <a:grpSpLocks noChangeAspect="1"/>
            </p:cNvGrpSpPr>
            <p:nvPr/>
          </p:nvGrpSpPr>
          <p:grpSpPr bwMode="auto">
            <a:xfrm>
              <a:off x="8281942" y="1238831"/>
              <a:ext cx="266700" cy="190500"/>
              <a:chOff x="1344" y="2016"/>
              <a:chExt cx="336" cy="240"/>
            </a:xfrm>
          </p:grpSpPr>
          <p:sp>
            <p:nvSpPr>
              <p:cNvPr id="30" name="Oval 14">
                <a:extLst>
                  <a:ext uri="{FF2B5EF4-FFF2-40B4-BE49-F238E27FC236}">
                    <a16:creationId xmlns:a16="http://schemas.microsoft.com/office/drawing/2014/main" id="{3B59C1AF-8137-4746-A21C-AC1B336BF10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Rectangle 15">
                <a:extLst>
                  <a:ext uri="{FF2B5EF4-FFF2-40B4-BE49-F238E27FC236}">
                    <a16:creationId xmlns:a16="http://schemas.microsoft.com/office/drawing/2014/main" id="{6986C734-3CB6-634E-AC8F-7AEC89AE16A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9E2B7F34-2803-A14F-B9BD-69E3AC9B38BD}"/>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CF16C03C-CE8C-F149-9971-131B56B9CD5B}"/>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D8417C04-6C84-9842-8BB6-CDED249BFE85}"/>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26" name="TextBox 25">
              <a:extLst>
                <a:ext uri="{FF2B5EF4-FFF2-40B4-BE49-F238E27FC236}">
                  <a16:creationId xmlns:a16="http://schemas.microsoft.com/office/drawing/2014/main" id="{CD41E779-5A96-D84A-8496-2DEE21D0D3F3}"/>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7" name="TextBox 26">
              <a:extLst>
                <a:ext uri="{FF2B5EF4-FFF2-40B4-BE49-F238E27FC236}">
                  <a16:creationId xmlns:a16="http://schemas.microsoft.com/office/drawing/2014/main" id="{0810F53A-8E52-1C4E-B5DB-799D7FE54C23}"/>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8" name="TextBox 27">
              <a:extLst>
                <a:ext uri="{FF2B5EF4-FFF2-40B4-BE49-F238E27FC236}">
                  <a16:creationId xmlns:a16="http://schemas.microsoft.com/office/drawing/2014/main" id="{1143B47B-B998-0241-B562-BEFFD70609E6}"/>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C1A8601-4404-5343-88D0-AF3C36E71B13}"/>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3590923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a:t>
            </a:r>
            <a:r>
              <a:rPr lang="en-US" sz="4400" dirty="0">
                <a:cs typeface="Arial" panose="020B0604020202020204" pitchFamily="34" charset="0"/>
              </a:rPr>
              <a:t>rain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6" name="Group 5">
            <a:extLst>
              <a:ext uri="{FF2B5EF4-FFF2-40B4-BE49-F238E27FC236}">
                <a16:creationId xmlns:a16="http://schemas.microsoft.com/office/drawing/2014/main" id="{7BCEE592-3460-6A4B-AC20-86CE7F846CF5}"/>
              </a:ext>
            </a:extLst>
          </p:cNvPr>
          <p:cNvGrpSpPr/>
          <p:nvPr/>
        </p:nvGrpSpPr>
        <p:grpSpPr>
          <a:xfrm>
            <a:off x="710959" y="2589086"/>
            <a:ext cx="3138295" cy="2567707"/>
            <a:chOff x="5515933" y="3503486"/>
            <a:chExt cx="3138295" cy="2567707"/>
          </a:xfrm>
        </p:grpSpPr>
        <p:grpSp>
          <p:nvGrpSpPr>
            <p:cNvPr id="7" name="Group 912">
              <a:extLst>
                <a:ext uri="{FF2B5EF4-FFF2-40B4-BE49-F238E27FC236}">
                  <a16:creationId xmlns:a16="http://schemas.microsoft.com/office/drawing/2014/main" id="{169E79A2-E1B4-B443-B473-EA3A0D4FC0DB}"/>
                </a:ext>
              </a:extLst>
            </p:cNvPr>
            <p:cNvGrpSpPr>
              <a:grpSpLocks/>
            </p:cNvGrpSpPr>
            <p:nvPr/>
          </p:nvGrpSpPr>
          <p:grpSpPr bwMode="auto">
            <a:xfrm>
              <a:off x="6637974" y="4224275"/>
              <a:ext cx="613208" cy="826818"/>
              <a:chOff x="5562600" y="3124201"/>
              <a:chExt cx="304800" cy="45561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7179498" y="5721156"/>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 name="TextBox 8">
              <a:extLst>
                <a:ext uri="{FF2B5EF4-FFF2-40B4-BE49-F238E27FC236}">
                  <a16:creationId xmlns:a16="http://schemas.microsoft.com/office/drawing/2014/main" id="{DBAFB259-E7C9-4D43-8054-E39642A2B6CF}"/>
                </a:ext>
              </a:extLst>
            </p:cNvPr>
            <p:cNvSpPr txBox="1"/>
            <p:nvPr/>
          </p:nvSpPr>
          <p:spPr>
            <a:xfrm>
              <a:off x="6547279" y="423892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7294515" y="4629480"/>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7310484" y="425670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7068044" y="350348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7180798" y="504164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6156501" y="428463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6470278" y="456180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6579431" y="537342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6580730" y="4693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7458012" y="471355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5745139" y="456180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7811016" y="498511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8131569" y="488558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5515933" y="449516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3" name="TextBox 22">
              <a:extLst>
                <a:ext uri="{FF2B5EF4-FFF2-40B4-BE49-F238E27FC236}">
                  <a16:creationId xmlns:a16="http://schemas.microsoft.com/office/drawing/2014/main" id="{50A09DEB-7D3B-F442-986A-3617E6BC0C2E}"/>
                </a:ext>
              </a:extLst>
            </p:cNvPr>
            <p:cNvSpPr txBox="1"/>
            <p:nvPr/>
          </p:nvSpPr>
          <p:spPr>
            <a:xfrm>
              <a:off x="6864129" y="5446844"/>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4" name="TextBox 23">
              <a:extLst>
                <a:ext uri="{FF2B5EF4-FFF2-40B4-BE49-F238E27FC236}">
                  <a16:creationId xmlns:a16="http://schemas.microsoft.com/office/drawing/2014/main" id="{8784447C-110F-5B43-98B1-71A0AFCFBEFB}"/>
                </a:ext>
              </a:extLst>
            </p:cNvPr>
            <p:cNvSpPr txBox="1"/>
            <p:nvPr/>
          </p:nvSpPr>
          <p:spPr>
            <a:xfrm>
              <a:off x="7629981" y="444524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6048875" y="411124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6229256" y="498780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27" name="Straight Connector 26">
              <a:extLst>
                <a:ext uri="{FF2B5EF4-FFF2-40B4-BE49-F238E27FC236}">
                  <a16:creationId xmlns:a16="http://schemas.microsoft.com/office/drawing/2014/main" id="{7E48A4DE-9127-E347-8D10-D7D68145DC5F}"/>
                </a:ext>
              </a:extLst>
            </p:cNvPr>
            <p:cNvCxnSpPr>
              <a:cxnSpLocks/>
            </p:cNvCxnSpPr>
            <p:nvPr/>
          </p:nvCxnSpPr>
          <p:spPr>
            <a:xfrm>
              <a:off x="7242048" y="3537049"/>
              <a:ext cx="0" cy="750038"/>
            </a:xfrm>
            <a:prstGeom prst="lin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7918048" y="579149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7919348" y="511198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7602679" y="551718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nvGrpSpPr>
            <p:cNvPr id="31" name="Group 13">
              <a:extLst>
                <a:ext uri="{FF2B5EF4-FFF2-40B4-BE49-F238E27FC236}">
                  <a16:creationId xmlns:a16="http://schemas.microsoft.com/office/drawing/2014/main" id="{49F8A8CC-2DD3-2C49-8E3C-03F61CCE214D}"/>
                </a:ext>
              </a:extLst>
            </p:cNvPr>
            <p:cNvGrpSpPr>
              <a:grpSpLocks noChangeAspect="1"/>
            </p:cNvGrpSpPr>
            <p:nvPr/>
          </p:nvGrpSpPr>
          <p:grpSpPr bwMode="auto">
            <a:xfrm>
              <a:off x="7084191" y="4996041"/>
              <a:ext cx="245263" cy="163885"/>
              <a:chOff x="1344" y="2031"/>
              <a:chExt cx="336" cy="225"/>
            </a:xfrm>
          </p:grpSpPr>
          <p:sp>
            <p:nvSpPr>
              <p:cNvPr id="32" name="Oval 14">
                <a:extLst>
                  <a:ext uri="{FF2B5EF4-FFF2-40B4-BE49-F238E27FC236}">
                    <a16:creationId xmlns:a16="http://schemas.microsoft.com/office/drawing/2014/main" id="{05090BE1-1737-B54D-82E0-6CC6818E3476}"/>
                  </a:ext>
                </a:extLst>
              </p:cNvPr>
              <p:cNvSpPr>
                <a:spLocks noChangeAspect="1" noChangeArrowheads="1"/>
              </p:cNvSpPr>
              <p:nvPr/>
            </p:nvSpPr>
            <p:spPr bwMode="auto">
              <a:xfrm flipH="1">
                <a:off x="1488" y="2031"/>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1F0A580E-3A15-2542-A2B2-4C3366FE07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JFET common drain amplifier continued</a:t>
            </a:r>
          </a:p>
        </p:txBody>
      </p:sp>
      <p:grpSp>
        <p:nvGrpSpPr>
          <p:cNvPr id="6" name="Group 5">
            <a:extLst>
              <a:ext uri="{FF2B5EF4-FFF2-40B4-BE49-F238E27FC236}">
                <a16:creationId xmlns:a16="http://schemas.microsoft.com/office/drawing/2014/main" id="{BB22667E-FE55-0F49-B71B-A4F8564C69F9}"/>
              </a:ext>
            </a:extLst>
          </p:cNvPr>
          <p:cNvGrpSpPr/>
          <p:nvPr/>
        </p:nvGrpSpPr>
        <p:grpSpPr>
          <a:xfrm>
            <a:off x="699280" y="2738301"/>
            <a:ext cx="3138295" cy="2567707"/>
            <a:chOff x="5515933" y="3503486"/>
            <a:chExt cx="3138295" cy="2567707"/>
          </a:xfrm>
        </p:grpSpPr>
        <p:grpSp>
          <p:nvGrpSpPr>
            <p:cNvPr id="7" name="Group 912">
              <a:extLst>
                <a:ext uri="{FF2B5EF4-FFF2-40B4-BE49-F238E27FC236}">
                  <a16:creationId xmlns:a16="http://schemas.microsoft.com/office/drawing/2014/main" id="{F55FD654-F041-A54E-9DB2-92ED5DBFFE81}"/>
                </a:ext>
              </a:extLst>
            </p:cNvPr>
            <p:cNvGrpSpPr>
              <a:grpSpLocks/>
            </p:cNvGrpSpPr>
            <p:nvPr/>
          </p:nvGrpSpPr>
          <p:grpSpPr bwMode="auto">
            <a:xfrm>
              <a:off x="6637974" y="4224275"/>
              <a:ext cx="613208" cy="826818"/>
              <a:chOff x="5562600" y="3124201"/>
              <a:chExt cx="304800" cy="455612"/>
            </a:xfrm>
          </p:grpSpPr>
          <p:cxnSp>
            <p:nvCxnSpPr>
              <p:cNvPr id="56" name="Straight Connector 55">
                <a:extLst>
                  <a:ext uri="{FF2B5EF4-FFF2-40B4-BE49-F238E27FC236}">
                    <a16:creationId xmlns:a16="http://schemas.microsoft.com/office/drawing/2014/main" id="{A400F252-4BFD-BE43-984C-98DE82847B01}"/>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9A904D-2C54-1140-A459-689699B5E4D0}"/>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EE58B64-A970-AD45-8832-1B48FD841ED4}"/>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19A346-130B-7348-BBD8-43F87F5E1017}"/>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EB0F387-38FC-0149-BDF6-8C7FDCABF7C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9E3D435-9BE2-2B4F-BF3C-D7103585DBB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32040C-27E7-B44B-AB9A-8B8DE876ABAB}"/>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7151A7F8-3CF0-F846-A974-DEEBF4B6B29E}"/>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220">
              <a:extLst>
                <a:ext uri="{FF2B5EF4-FFF2-40B4-BE49-F238E27FC236}">
                  <a16:creationId xmlns:a16="http://schemas.microsoft.com/office/drawing/2014/main" id="{CF08E1A8-91AB-F340-9A13-30AC85060611}"/>
                </a:ext>
              </a:extLst>
            </p:cNvPr>
            <p:cNvGrpSpPr>
              <a:grpSpLocks/>
            </p:cNvGrpSpPr>
            <p:nvPr/>
          </p:nvGrpSpPr>
          <p:grpSpPr bwMode="auto">
            <a:xfrm>
              <a:off x="7179498" y="5721156"/>
              <a:ext cx="140150" cy="279698"/>
              <a:chOff x="3264" y="3072"/>
              <a:chExt cx="96" cy="192"/>
            </a:xfrm>
          </p:grpSpPr>
          <p:sp>
            <p:nvSpPr>
              <p:cNvPr id="54" name="Line 17">
                <a:extLst>
                  <a:ext uri="{FF2B5EF4-FFF2-40B4-BE49-F238E27FC236}">
                    <a16:creationId xmlns:a16="http://schemas.microsoft.com/office/drawing/2014/main" id="{1E060590-37FB-0941-8514-2689C198255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D5368B15-FA5A-CB49-9FAE-430FD021A7D7}"/>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 name="TextBox 8">
              <a:extLst>
                <a:ext uri="{FF2B5EF4-FFF2-40B4-BE49-F238E27FC236}">
                  <a16:creationId xmlns:a16="http://schemas.microsoft.com/office/drawing/2014/main" id="{AAE974D8-9968-0A48-8319-D3737942DAA7}"/>
                </a:ext>
              </a:extLst>
            </p:cNvPr>
            <p:cNvSpPr txBox="1"/>
            <p:nvPr/>
          </p:nvSpPr>
          <p:spPr>
            <a:xfrm>
              <a:off x="6547279" y="423892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0EB94DB1-3563-3242-B4EE-E79ABAC3B999}"/>
                </a:ext>
              </a:extLst>
            </p:cNvPr>
            <p:cNvSpPr txBox="1"/>
            <p:nvPr/>
          </p:nvSpPr>
          <p:spPr>
            <a:xfrm>
              <a:off x="7294515" y="4629480"/>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5CED5150-747E-3541-AD19-93711D1826D7}"/>
                </a:ext>
              </a:extLst>
            </p:cNvPr>
            <p:cNvSpPr txBox="1"/>
            <p:nvPr/>
          </p:nvSpPr>
          <p:spPr>
            <a:xfrm>
              <a:off x="7310484" y="425670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2" name="Group 13">
              <a:extLst>
                <a:ext uri="{FF2B5EF4-FFF2-40B4-BE49-F238E27FC236}">
                  <a16:creationId xmlns:a16="http://schemas.microsoft.com/office/drawing/2014/main" id="{681B625E-17F2-1B48-99FD-D918A8234A22}"/>
                </a:ext>
              </a:extLst>
            </p:cNvPr>
            <p:cNvGrpSpPr>
              <a:grpSpLocks noChangeAspect="1"/>
            </p:cNvGrpSpPr>
            <p:nvPr/>
          </p:nvGrpSpPr>
          <p:grpSpPr bwMode="auto">
            <a:xfrm>
              <a:off x="7068044" y="3503486"/>
              <a:ext cx="245263" cy="174811"/>
              <a:chOff x="1344" y="2016"/>
              <a:chExt cx="336" cy="240"/>
            </a:xfrm>
          </p:grpSpPr>
          <p:sp>
            <p:nvSpPr>
              <p:cNvPr id="52" name="Oval 14">
                <a:extLst>
                  <a:ext uri="{FF2B5EF4-FFF2-40B4-BE49-F238E27FC236}">
                    <a16:creationId xmlns:a16="http://schemas.microsoft.com/office/drawing/2014/main" id="{BA058937-8205-3C46-89C4-320AE391379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A6FD5A5E-34FB-684B-A44B-E7416B9035B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E8A111B3-D698-2048-9BF3-B896281775FA}"/>
                </a:ext>
              </a:extLst>
            </p:cNvPr>
            <p:cNvSpPr>
              <a:spLocks noChangeAspect="1"/>
            </p:cNvSpPr>
            <p:nvPr/>
          </p:nvSpPr>
          <p:spPr bwMode="auto">
            <a:xfrm>
              <a:off x="7180798" y="504164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27EFB8E5-44EE-3541-A5C8-8A7C646C8DCE}"/>
                </a:ext>
              </a:extLst>
            </p:cNvPr>
            <p:cNvGrpSpPr>
              <a:grpSpLocks/>
            </p:cNvGrpSpPr>
            <p:nvPr/>
          </p:nvGrpSpPr>
          <p:grpSpPr bwMode="auto">
            <a:xfrm rot="5400000">
              <a:off x="6156501" y="4284637"/>
              <a:ext cx="279698" cy="700752"/>
              <a:chOff x="3216" y="1728"/>
              <a:chExt cx="192" cy="480"/>
            </a:xfrm>
          </p:grpSpPr>
          <p:sp>
            <p:nvSpPr>
              <p:cNvPr id="48" name="Line 8">
                <a:extLst>
                  <a:ext uri="{FF2B5EF4-FFF2-40B4-BE49-F238E27FC236}">
                    <a16:creationId xmlns:a16="http://schemas.microsoft.com/office/drawing/2014/main" id="{E7DE1C1F-B67D-5843-8FEF-C4B0BFEE653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A07FDEF-E71F-7644-9F4E-D7633BA0C341}"/>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80987DCC-D773-8144-A658-97D58EB989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0915E482-4C7C-BC40-A85E-D0FC19970754}"/>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272F6AA9-4187-1C4E-A775-E3D3853D7522}"/>
                </a:ext>
              </a:extLst>
            </p:cNvPr>
            <p:cNvGrpSpPr>
              <a:grpSpLocks noChangeAspect="1"/>
            </p:cNvGrpSpPr>
            <p:nvPr/>
          </p:nvGrpSpPr>
          <p:grpSpPr bwMode="auto">
            <a:xfrm>
              <a:off x="6470278" y="4561804"/>
              <a:ext cx="245263" cy="174811"/>
              <a:chOff x="1344" y="2016"/>
              <a:chExt cx="336" cy="240"/>
            </a:xfrm>
          </p:grpSpPr>
          <p:sp>
            <p:nvSpPr>
              <p:cNvPr id="46" name="Oval 14">
                <a:extLst>
                  <a:ext uri="{FF2B5EF4-FFF2-40B4-BE49-F238E27FC236}">
                    <a16:creationId xmlns:a16="http://schemas.microsoft.com/office/drawing/2014/main" id="{2CF5A9E4-4601-6442-A3FE-8109808825D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0B4B3A79-E5F5-DB43-8BA1-D901B73B84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9FC7E858-47BA-5E45-982C-306EAE61E871}"/>
                </a:ext>
              </a:extLst>
            </p:cNvPr>
            <p:cNvGrpSpPr>
              <a:grpSpLocks/>
            </p:cNvGrpSpPr>
            <p:nvPr/>
          </p:nvGrpSpPr>
          <p:grpSpPr bwMode="auto">
            <a:xfrm>
              <a:off x="6579431" y="5373421"/>
              <a:ext cx="140150" cy="279698"/>
              <a:chOff x="3264" y="3072"/>
              <a:chExt cx="96" cy="192"/>
            </a:xfrm>
          </p:grpSpPr>
          <p:sp>
            <p:nvSpPr>
              <p:cNvPr id="44" name="Line 17">
                <a:extLst>
                  <a:ext uri="{FF2B5EF4-FFF2-40B4-BE49-F238E27FC236}">
                    <a16:creationId xmlns:a16="http://schemas.microsoft.com/office/drawing/2014/main" id="{0635C474-F0B5-2E42-8980-49FC7C612CD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22305836-770B-1045-9BE1-91FF2F6A88D4}"/>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6BCB89ED-CBDF-394D-AFD7-10825A207A8C}"/>
                </a:ext>
              </a:extLst>
            </p:cNvPr>
            <p:cNvSpPr>
              <a:spLocks noChangeAspect="1"/>
            </p:cNvSpPr>
            <p:nvPr/>
          </p:nvSpPr>
          <p:spPr bwMode="auto">
            <a:xfrm>
              <a:off x="6580730" y="4693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21A990E0-B52D-284F-A315-3D2234C2AD86}"/>
                </a:ext>
              </a:extLst>
            </p:cNvPr>
            <p:cNvGrpSpPr>
              <a:grpSpLocks/>
            </p:cNvGrpSpPr>
            <p:nvPr/>
          </p:nvGrpSpPr>
          <p:grpSpPr bwMode="auto">
            <a:xfrm rot="5400000">
              <a:off x="7458012" y="4713559"/>
              <a:ext cx="279698" cy="700752"/>
              <a:chOff x="3216" y="1728"/>
              <a:chExt cx="192" cy="480"/>
            </a:xfrm>
          </p:grpSpPr>
          <p:sp>
            <p:nvSpPr>
              <p:cNvPr id="40" name="Line 8">
                <a:extLst>
                  <a:ext uri="{FF2B5EF4-FFF2-40B4-BE49-F238E27FC236}">
                    <a16:creationId xmlns:a16="http://schemas.microsoft.com/office/drawing/2014/main" id="{8230B32C-85E5-FC43-81C4-9F6B1765A410}"/>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2309A9EA-D770-6946-80FD-610F0E0DD819}"/>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543666FC-1427-7F4A-AEC7-92E407692ECD}"/>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630CADDF-6EEA-DA4E-9275-AFBFCB5AD4BE}"/>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C4BAFA6E-E782-5948-86F6-E0B7D06542B5}"/>
                </a:ext>
              </a:extLst>
            </p:cNvPr>
            <p:cNvGrpSpPr>
              <a:grpSpLocks noChangeAspect="1"/>
            </p:cNvGrpSpPr>
            <p:nvPr/>
          </p:nvGrpSpPr>
          <p:grpSpPr bwMode="auto">
            <a:xfrm>
              <a:off x="5745139" y="4561804"/>
              <a:ext cx="245263" cy="174811"/>
              <a:chOff x="1344" y="2016"/>
              <a:chExt cx="336" cy="240"/>
            </a:xfrm>
          </p:grpSpPr>
          <p:sp>
            <p:nvSpPr>
              <p:cNvPr id="38" name="Oval 14">
                <a:extLst>
                  <a:ext uri="{FF2B5EF4-FFF2-40B4-BE49-F238E27FC236}">
                    <a16:creationId xmlns:a16="http://schemas.microsoft.com/office/drawing/2014/main" id="{5311DE5C-A190-F047-A22B-2B6A0D07C3C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63B389DC-DD5D-4A4C-825E-30A82A11DC9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D185C32E-63F5-C948-A431-23A599B00660}"/>
                </a:ext>
              </a:extLst>
            </p:cNvPr>
            <p:cNvGrpSpPr>
              <a:grpSpLocks noChangeAspect="1"/>
            </p:cNvGrpSpPr>
            <p:nvPr/>
          </p:nvGrpSpPr>
          <p:grpSpPr bwMode="auto">
            <a:xfrm>
              <a:off x="7811016" y="4985117"/>
              <a:ext cx="245263" cy="174811"/>
              <a:chOff x="1344" y="2016"/>
              <a:chExt cx="336" cy="240"/>
            </a:xfrm>
          </p:grpSpPr>
          <p:sp>
            <p:nvSpPr>
              <p:cNvPr id="36" name="Oval 14">
                <a:extLst>
                  <a:ext uri="{FF2B5EF4-FFF2-40B4-BE49-F238E27FC236}">
                    <a16:creationId xmlns:a16="http://schemas.microsoft.com/office/drawing/2014/main" id="{2439F34C-2730-7F4B-91C6-4841188BA0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F4F02928-BEC1-DA4D-84C6-1A74EEFACF6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92B284C1-3482-754C-BCD2-F86ABC2973E9}"/>
                </a:ext>
              </a:extLst>
            </p:cNvPr>
            <p:cNvSpPr txBox="1"/>
            <p:nvPr/>
          </p:nvSpPr>
          <p:spPr>
            <a:xfrm>
              <a:off x="8131569" y="488558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54310AAF-C80A-6743-9E39-AE32AA918C97}"/>
                </a:ext>
              </a:extLst>
            </p:cNvPr>
            <p:cNvSpPr txBox="1"/>
            <p:nvPr/>
          </p:nvSpPr>
          <p:spPr>
            <a:xfrm>
              <a:off x="5515933" y="449516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3" name="TextBox 22">
              <a:extLst>
                <a:ext uri="{FF2B5EF4-FFF2-40B4-BE49-F238E27FC236}">
                  <a16:creationId xmlns:a16="http://schemas.microsoft.com/office/drawing/2014/main" id="{CAA89971-7D11-1C4A-BF96-135FFCC60CAC}"/>
                </a:ext>
              </a:extLst>
            </p:cNvPr>
            <p:cNvSpPr txBox="1"/>
            <p:nvPr/>
          </p:nvSpPr>
          <p:spPr>
            <a:xfrm>
              <a:off x="6864129" y="5446844"/>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4" name="TextBox 23">
              <a:extLst>
                <a:ext uri="{FF2B5EF4-FFF2-40B4-BE49-F238E27FC236}">
                  <a16:creationId xmlns:a16="http://schemas.microsoft.com/office/drawing/2014/main" id="{2962BF98-3553-9D4F-BA73-45452B665557}"/>
                </a:ext>
              </a:extLst>
            </p:cNvPr>
            <p:cNvSpPr txBox="1"/>
            <p:nvPr/>
          </p:nvSpPr>
          <p:spPr>
            <a:xfrm>
              <a:off x="7629981" y="444524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2F507CFF-E5DF-6C42-954A-B9B92BD8DBCC}"/>
                </a:ext>
              </a:extLst>
            </p:cNvPr>
            <p:cNvSpPr txBox="1"/>
            <p:nvPr/>
          </p:nvSpPr>
          <p:spPr>
            <a:xfrm>
              <a:off x="6048875" y="411124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811623AA-B663-1A4C-8AA9-4E8465269CB4}"/>
                </a:ext>
              </a:extLst>
            </p:cNvPr>
            <p:cNvSpPr txBox="1"/>
            <p:nvPr/>
          </p:nvSpPr>
          <p:spPr>
            <a:xfrm>
              <a:off x="6229256" y="498780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27" name="Straight Connector 26">
              <a:extLst>
                <a:ext uri="{FF2B5EF4-FFF2-40B4-BE49-F238E27FC236}">
                  <a16:creationId xmlns:a16="http://schemas.microsoft.com/office/drawing/2014/main" id="{8B7F7B46-9F5E-EB44-8EAB-E42F35135540}"/>
                </a:ext>
              </a:extLst>
            </p:cNvPr>
            <p:cNvCxnSpPr>
              <a:cxnSpLocks/>
            </p:cNvCxnSpPr>
            <p:nvPr/>
          </p:nvCxnSpPr>
          <p:spPr>
            <a:xfrm>
              <a:off x="7242048" y="3537049"/>
              <a:ext cx="0" cy="750038"/>
            </a:xfrm>
            <a:prstGeom prst="lin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20">
              <a:extLst>
                <a:ext uri="{FF2B5EF4-FFF2-40B4-BE49-F238E27FC236}">
                  <a16:creationId xmlns:a16="http://schemas.microsoft.com/office/drawing/2014/main" id="{4701CA11-A076-AF48-B274-6184F1BABC0F}"/>
                </a:ext>
              </a:extLst>
            </p:cNvPr>
            <p:cNvGrpSpPr>
              <a:grpSpLocks/>
            </p:cNvGrpSpPr>
            <p:nvPr/>
          </p:nvGrpSpPr>
          <p:grpSpPr bwMode="auto">
            <a:xfrm>
              <a:off x="7918048" y="5791495"/>
              <a:ext cx="140150" cy="279698"/>
              <a:chOff x="3264" y="3072"/>
              <a:chExt cx="96" cy="192"/>
            </a:xfrm>
          </p:grpSpPr>
          <p:sp>
            <p:nvSpPr>
              <p:cNvPr id="34" name="Line 17">
                <a:extLst>
                  <a:ext uri="{FF2B5EF4-FFF2-40B4-BE49-F238E27FC236}">
                    <a16:creationId xmlns:a16="http://schemas.microsoft.com/office/drawing/2014/main" id="{788B7293-6724-0C42-8E56-C15515A310C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DB1F20A8-8380-CC42-923D-67D3305CC73B}"/>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BDF2441B-7250-D343-A886-FF426AB4E97C}"/>
                </a:ext>
              </a:extLst>
            </p:cNvPr>
            <p:cNvSpPr>
              <a:spLocks noChangeAspect="1"/>
            </p:cNvSpPr>
            <p:nvPr/>
          </p:nvSpPr>
          <p:spPr bwMode="auto">
            <a:xfrm>
              <a:off x="7919348" y="511198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2E59791E-5024-E244-A177-E1A6360DC756}"/>
                </a:ext>
              </a:extLst>
            </p:cNvPr>
            <p:cNvSpPr txBox="1"/>
            <p:nvPr/>
          </p:nvSpPr>
          <p:spPr>
            <a:xfrm>
              <a:off x="7602679" y="551718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nvGrpSpPr>
            <p:cNvPr id="31" name="Group 13">
              <a:extLst>
                <a:ext uri="{FF2B5EF4-FFF2-40B4-BE49-F238E27FC236}">
                  <a16:creationId xmlns:a16="http://schemas.microsoft.com/office/drawing/2014/main" id="{E6824DFF-992A-FB47-B04D-12DE6BD1A1CC}"/>
                </a:ext>
              </a:extLst>
            </p:cNvPr>
            <p:cNvGrpSpPr>
              <a:grpSpLocks noChangeAspect="1"/>
            </p:cNvGrpSpPr>
            <p:nvPr/>
          </p:nvGrpSpPr>
          <p:grpSpPr bwMode="auto">
            <a:xfrm>
              <a:off x="7084191" y="4996041"/>
              <a:ext cx="245263" cy="163885"/>
              <a:chOff x="1344" y="2031"/>
              <a:chExt cx="336" cy="225"/>
            </a:xfrm>
          </p:grpSpPr>
          <p:sp>
            <p:nvSpPr>
              <p:cNvPr id="32" name="Oval 14">
                <a:extLst>
                  <a:ext uri="{FF2B5EF4-FFF2-40B4-BE49-F238E27FC236}">
                    <a16:creationId xmlns:a16="http://schemas.microsoft.com/office/drawing/2014/main" id="{A0669D51-831E-8242-B809-C81CF727A38D}"/>
                  </a:ext>
                </a:extLst>
              </p:cNvPr>
              <p:cNvSpPr>
                <a:spLocks noChangeAspect="1" noChangeArrowheads="1"/>
              </p:cNvSpPr>
              <p:nvPr/>
            </p:nvSpPr>
            <p:spPr bwMode="auto">
              <a:xfrm flipH="1">
                <a:off x="1488" y="2031"/>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39033187-CB65-F445-BC59-DB31E767A23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917023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2649" y="1266049"/>
                <a:ext cx="8810454" cy="54074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oMath>
                </a14:m>
                <a:r>
                  <a:rPr lang="en-US" b="0" dirty="0">
                    <a:solidFill>
                      <a:srgbClr val="000000"/>
                    </a:solidFill>
                    <a:latin typeface="Calibri"/>
                    <a:cs typeface="Calibri"/>
                    <a:sym typeface="Calibri"/>
                  </a:rPr>
                  <a:t> (Doesn’t depend 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𝐶</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a:solidFill>
                              <a:srgbClr val="000000"/>
                            </a:solidFill>
                            <a:latin typeface="Cambria Math" panose="02040503050406030204" pitchFamily="18" charset="0"/>
                            <a:ea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den>
                    </m:f>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  With it,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𝑏</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𝑐</m:t>
                        </m:r>
                        <m:r>
                          <a:rPr lang="en-US" b="0" i="1" smtClean="0">
                            <a:solidFill>
                              <a:srgbClr val="000000"/>
                            </a:solidFill>
                            <a:latin typeface="Cambria Math" panose="02040503050406030204" pitchFamily="18" charset="0"/>
                            <a:cs typeface="Calibri"/>
                            <a:sym typeface="Calibri"/>
                          </a:rPr>
                          <m:t> </m:t>
                        </m:r>
                      </m:sub>
                    </m:sSub>
                  </m:oMath>
                </a14:m>
                <a:r>
                  <a:rPr lang="en-US" b="0" dirty="0">
                    <a:solidFill>
                      <a:srgbClr val="000000"/>
                    </a:solidFill>
                    <a:latin typeface="Calibri"/>
                    <a:cs typeface="Calibri"/>
                    <a:sym typeface="Calibri"/>
                  </a:rPr>
                  <a:t>is specified in data sheet (8pF)</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a:t>
                </a: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is the collector impedance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2649" y="1266049"/>
                <a:ext cx="8810454" cy="5407484"/>
              </a:xfrm>
              <a:prstGeom prst="rect">
                <a:avLst/>
              </a:prstGeom>
              <a:blipFill>
                <a:blip r:embed="rId3"/>
                <a:stretch>
                  <a:fillRect l="-863" t="-46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740760" y="732287"/>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1" name="Group 140">
            <a:extLst>
              <a:ext uri="{FF2B5EF4-FFF2-40B4-BE49-F238E27FC236}">
                <a16:creationId xmlns:a16="http://schemas.microsoft.com/office/drawing/2014/main" id="{5CE9A436-7E1B-0B45-BCA9-ED2E30D2EF7C}"/>
              </a:ext>
            </a:extLst>
          </p:cNvPr>
          <p:cNvGrpSpPr/>
          <p:nvPr/>
        </p:nvGrpSpPr>
        <p:grpSpPr>
          <a:xfrm>
            <a:off x="9529992" y="573725"/>
            <a:ext cx="2487359" cy="2799443"/>
            <a:chOff x="9278785" y="573725"/>
            <a:chExt cx="2487359"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078545"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392223"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472071"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568773"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015058"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321831"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385893"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355454"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9912566"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425137"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316225"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278785" y="1620021"/>
              <a:ext cx="366920" cy="369332"/>
            </a:xfrm>
            <a:prstGeom prst="rect">
              <a:avLst/>
            </a:prstGeom>
            <a:noFill/>
          </p:spPr>
          <p:txBody>
            <a:bodyPr wrap="square" rtlCol="0">
              <a:spAutoFit/>
            </a:bodyPr>
            <a:lstStyle/>
            <a:p>
              <a:r>
                <a:rPr lang="en-US" dirty="0" err="1"/>
                <a:t>v</a:t>
              </a:r>
              <a:r>
                <a:rPr lang="en-US" baseline="-25000" dirty="0" err="1"/>
                <a:t>b</a:t>
              </a:r>
              <a:endParaRPr lang="en-US" baseline="-25000" dirty="0"/>
            </a:p>
          </p:txBody>
        </p:sp>
        <p:sp>
          <p:nvSpPr>
            <p:cNvPr id="39" name="Oval 38">
              <a:extLst>
                <a:ext uri="{FF2B5EF4-FFF2-40B4-BE49-F238E27FC236}">
                  <a16:creationId xmlns:a16="http://schemas.microsoft.com/office/drawing/2014/main" id="{56D00754-28BF-CE49-AA90-ED31A2412F0A}"/>
                </a:ext>
              </a:extLst>
            </p:cNvPr>
            <p:cNvSpPr/>
            <p:nvPr/>
          </p:nvSpPr>
          <p:spPr>
            <a:xfrm>
              <a:off x="10440811"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407206"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127157"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415385"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494131"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015058"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9929766"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223713"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742278"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670187"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645705"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652760" y="1579823"/>
              <a:ext cx="462729" cy="369332"/>
            </a:xfrm>
            <a:prstGeom prst="rect">
              <a:avLst/>
            </a:prstGeom>
            <a:noFill/>
          </p:spPr>
          <p:txBody>
            <a:bodyPr wrap="square" rtlCol="0">
              <a:spAutoFit/>
            </a:bodyPr>
            <a:lstStyle/>
            <a:p>
              <a:r>
                <a:rPr lang="en-US" dirty="0"/>
                <a:t>R</a:t>
              </a:r>
              <a:r>
                <a:rPr lang="en-US" baseline="-25000" dirty="0"/>
                <a:t>b</a:t>
              </a:r>
            </a:p>
          </p:txBody>
        </p:sp>
      </p:gr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241633" y="5526130"/>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845184" y="3408555"/>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spTree>
    <p:extLst>
      <p:ext uri="{BB962C8B-B14F-4D97-AF65-F5344CB8AC3E}">
        <p14:creationId xmlns:p14="http://schemas.microsoft.com/office/powerpoint/2010/main" val="3330599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Tree>
    <p:extLst>
      <p:ext uri="{BB962C8B-B14F-4D97-AF65-F5344CB8AC3E}">
        <p14:creationId xmlns:p14="http://schemas.microsoft.com/office/powerpoint/2010/main" val="3334892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686940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534109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3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7620000" y="1729122"/>
            <a:ext cx="4198907" cy="3871848"/>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2" y="3701676"/>
              <a:ext cx="113179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138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68085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210551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33: Alignment</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26024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476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476670"/>
              </a:xfrm>
              <a:prstGeom prst="rect">
                <a:avLst/>
              </a:prstGeom>
              <a:blipFill>
                <a:blip r:embed="rId3"/>
                <a:stretch>
                  <a:fillRect l="-1149" t="-694"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5216" y="184467"/>
            <a:ext cx="1166156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4291" y="1246913"/>
                <a:ext cx="11192493" cy="4957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Receiving antenna:</a:t>
                </a:r>
              </a:p>
              <a:p>
                <a:pPr marL="342900" lvl="8"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8" indent="-342900" latinLnBrk="1" hangingPunct="0">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sin</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4291" y="1246913"/>
                <a:ext cx="11192493" cy="4957439"/>
              </a:xfrm>
              <a:prstGeom prst="rect">
                <a:avLst/>
              </a:prstGeom>
              <a:blipFill>
                <a:blip r:embed="rId3"/>
                <a:stretch>
                  <a:fillRect l="-79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871744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668860" cy="3355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a:t>
                </a:r>
              </a:p>
              <a:p>
                <a:pPr algn="l" rtl="0" latinLnBrk="1" hangingPunct="0"/>
                <a:r>
                  <a:rPr lang="en-US" sz="2000" dirty="0">
                    <a:solidFill>
                      <a:srgbClr val="000000"/>
                    </a:solidFill>
                  </a:rPr>
                  <a:t>      equilibrium and the same power is transmitted and</a:t>
                </a:r>
              </a:p>
              <a:p>
                <a:pPr algn="l" rtl="0" latinLnBrk="1" hangingPunct="0"/>
                <a:r>
                  <a:rPr lang="en-US" sz="2000" dirty="0">
                    <a:solidFill>
                      <a:srgbClr val="000000"/>
                    </a:solidFill>
                  </a:rPr>
                  <a:t>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algn="l" rtl="0" latinLnBrk="1" hangingPunct="0"/>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formulas</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𝑆𝐴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𝐺𝐴</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668860" cy="3355788"/>
              </a:xfrm>
              <a:prstGeom prst="rect">
                <a:avLst/>
              </a:prstGeom>
              <a:blipFill>
                <a:blip r:embed="rId3"/>
                <a:stretch>
                  <a:fillRect l="-1050" t="-1886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0876" y="1207629"/>
                <a:ext cx="8278613" cy="47636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ndParaRPr>
              </a:p>
              <a:p>
                <a:pPr marL="285750" indent="-285750" latinLnBrk="1" hangingPunct="0">
                  <a:buFont typeface="Arial" panose="020B0604020202020204" pitchFamily="34" charset="0"/>
                  <a:buChar char="•"/>
                </a:pPr>
                <a:r>
                  <a:rPr lang="en-US" dirty="0">
                    <a:solidFill>
                      <a:srgbClr val="000000"/>
                    </a:solidFill>
                  </a:rPr>
                  <a:t>For Norcal,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=150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a:solidFill>
                      <a:srgbClr val="000000"/>
                    </a:solidFill>
                  </a:rPr>
                  <a:t>, for </a:t>
                </a:r>
                <a14:m>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=2000 </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𝑝𝑊</m:t>
                    </m:r>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0876" y="1207629"/>
                <a:ext cx="8278613" cy="4763680"/>
              </a:xfrm>
              <a:prstGeom prst="rect">
                <a:avLst/>
              </a:prstGeom>
              <a:blipFill>
                <a:blip r:embed="rId3"/>
                <a:stretch>
                  <a:fillRect l="-1074" t="-79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Rectangle 1">
            <a:extLst>
              <a:ext uri="{FF2B5EF4-FFF2-40B4-BE49-F238E27FC236}">
                <a16:creationId xmlns:a16="http://schemas.microsoft.com/office/drawing/2014/main" id="{797401FF-D34E-3344-9184-254DFDA99955}"/>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5" name="Group 4">
            <a:extLst>
              <a:ext uri="{FF2B5EF4-FFF2-40B4-BE49-F238E27FC236}">
                <a16:creationId xmlns:a16="http://schemas.microsoft.com/office/drawing/2014/main" id="{F036A733-A9F2-D341-840A-B055FC27CDBC}"/>
              </a:ext>
            </a:extLst>
          </p:cNvPr>
          <p:cNvGrpSpPr/>
          <p:nvPr/>
        </p:nvGrpSpPr>
        <p:grpSpPr>
          <a:xfrm>
            <a:off x="8898643" y="2578876"/>
            <a:ext cx="2827358" cy="2505853"/>
            <a:chOff x="7840642" y="1776392"/>
            <a:chExt cx="2827358" cy="2505853"/>
          </a:xfrm>
        </p:grpSpPr>
        <p:grpSp>
          <p:nvGrpSpPr>
            <p:cNvPr id="7" name="Group 6">
              <a:extLst>
                <a:ext uri="{FF2B5EF4-FFF2-40B4-BE49-F238E27FC236}">
                  <a16:creationId xmlns:a16="http://schemas.microsoft.com/office/drawing/2014/main" id="{E30867CC-D789-6049-970D-556912E5B3FE}"/>
                </a:ext>
              </a:extLst>
            </p:cNvPr>
            <p:cNvGrpSpPr/>
            <p:nvPr/>
          </p:nvGrpSpPr>
          <p:grpSpPr>
            <a:xfrm>
              <a:off x="7840642" y="3186445"/>
              <a:ext cx="543906" cy="523218"/>
              <a:chOff x="7097485" y="3674605"/>
              <a:chExt cx="548640" cy="548640"/>
            </a:xfrm>
          </p:grpSpPr>
          <p:sp>
            <p:nvSpPr>
              <p:cNvPr id="8" name="Freeform 7">
                <a:extLst>
                  <a:ext uri="{FF2B5EF4-FFF2-40B4-BE49-F238E27FC236}">
                    <a16:creationId xmlns:a16="http://schemas.microsoft.com/office/drawing/2014/main" id="{8AE27AA8-9AC5-DA4A-B97C-59C39920219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A7E2E6CD-6B26-E448-8E4D-FCA87072E77B}"/>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E0B40448-9D73-EC41-9E4F-F3FDF44E374E}"/>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C172DF05-629B-C345-85C9-25B259E92103}"/>
                </a:ext>
              </a:extLst>
            </p:cNvPr>
            <p:cNvGrpSpPr>
              <a:grpSpLocks/>
            </p:cNvGrpSpPr>
            <p:nvPr/>
          </p:nvGrpSpPr>
          <p:grpSpPr bwMode="auto">
            <a:xfrm>
              <a:off x="7966795" y="1802829"/>
              <a:ext cx="304800" cy="762000"/>
              <a:chOff x="3216" y="1728"/>
              <a:chExt cx="192" cy="480"/>
            </a:xfrm>
          </p:grpSpPr>
          <p:sp>
            <p:nvSpPr>
              <p:cNvPr id="13" name="Line 8">
                <a:extLst>
                  <a:ext uri="{FF2B5EF4-FFF2-40B4-BE49-F238E27FC236}">
                    <a16:creationId xmlns:a16="http://schemas.microsoft.com/office/drawing/2014/main" id="{DDACB4B2-48DC-984E-BC52-ED07B810C2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5FA97C14-90E1-1F42-A3E6-C60751AEB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A0AE1EB2-DBB8-B04C-9CD1-450274579E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986DAC62-BCA8-AE42-87A5-A14EF492F1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30377464-80BF-0A4B-ABFC-6BD1E7661BD9}"/>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BCE46C27-4AFA-3745-BFB9-4294DE2686B9}"/>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AE2D82C6-927D-604B-AB7B-40403EEF15D2}"/>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093C148-A925-BD4C-B13E-AA9B4CC4D847}"/>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A827B283-D950-D246-A32B-5DF819BD3BC5}"/>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3E50723F-8818-0149-8772-B2931CBB0884}"/>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6D6DA75-0DE5-5C49-9E02-E4B82057DCF6}"/>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1641C-9B44-AC4B-BEFB-7EC0B187B038}"/>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78356" y="1025171"/>
                <a:ext cx="9669229" cy="5918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Nyquist</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78356" y="1025171"/>
                <a:ext cx="9669229" cy="5918798"/>
              </a:xfrm>
              <a:prstGeom prst="rect">
                <a:avLst/>
              </a:prstGeom>
              <a:blipFill>
                <a:blip r:embed="rId3"/>
                <a:stretch>
                  <a:fillRect l="-2228" t="-74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3159777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38: Propagation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555234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6681</Words>
  <Application>Microsoft Macintosh PowerPoint</Application>
  <PresentationFormat>Widescreen</PresentationFormat>
  <Paragraphs>1599</Paragraphs>
  <Slides>94</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PowerPoint Presentation</vt:lpstr>
      <vt:lpstr>BJT common base amplifier</vt:lpstr>
      <vt:lpstr>PowerPoint Presentation</vt:lpstr>
      <vt:lpstr>PowerPoint Presentation</vt:lpstr>
      <vt:lpstr>JFET Common Emitter Amplifier</vt:lpstr>
      <vt:lpstr>PowerPoint Presentation</vt:lpstr>
      <vt:lpstr>JFET common source amplifier</vt:lpstr>
      <vt:lpstr>PowerPoint Presentation</vt:lpstr>
      <vt:lpstr>JFET common drain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221</cp:revision>
  <dcterms:created xsi:type="dcterms:W3CDTF">2021-07-06T18:24:07Z</dcterms:created>
  <dcterms:modified xsi:type="dcterms:W3CDTF">2021-07-10T01:28:04Z</dcterms:modified>
</cp:coreProperties>
</file>